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Bebas Neue"/>
      <p:regular r:id="rId43"/>
    </p:embeddedFont>
    <p:embeddedFont>
      <p:font typeface="Poppins Thin"/>
      <p:regular r:id="rId44"/>
      <p:bold r:id="rId45"/>
      <p:italic r:id="rId46"/>
      <p:boldItalic r:id="rId47"/>
    </p:embeddedFont>
    <p:embeddedFont>
      <p:font typeface="Poppins SemiBold"/>
      <p:regular r:id="rId48"/>
      <p:bold r:id="rId49"/>
      <p:italic r:id="rId50"/>
      <p:boldItalic r:id="rId51"/>
    </p:embeddedFont>
    <p:embeddedFont>
      <p:font typeface="PT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Richard C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955B8C-A614-47B6-B178-7A338C4DC755}">
  <a:tblStyle styleId="{09955B8C-A614-47B6-B178-7A338C4DC7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PoppinsThin-regular.fntdata"/><Relationship Id="rId43" Type="http://schemas.openxmlformats.org/officeDocument/2006/relationships/font" Target="fonts/BebasNeue-regular.fntdata"/><Relationship Id="rId46" Type="http://schemas.openxmlformats.org/officeDocument/2006/relationships/font" Target="fonts/PoppinsThin-italic.fntdata"/><Relationship Id="rId45" Type="http://schemas.openxmlformats.org/officeDocument/2006/relationships/font" Target="fonts/PoppinsThin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PoppinsSemiBold-regular.fntdata"/><Relationship Id="rId47" Type="http://schemas.openxmlformats.org/officeDocument/2006/relationships/font" Target="fonts/PoppinsThin-boldItalic.fntdata"/><Relationship Id="rId49" Type="http://schemas.openxmlformats.org/officeDocument/2006/relationships/font" Target="fonts/Poppins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slide" Target="slides/slide28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Poppins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SemiBold-boldItalic.fntdata"/><Relationship Id="rId50" Type="http://schemas.openxmlformats.org/officeDocument/2006/relationships/font" Target="fonts/PoppinsSemiBold-italic.fntdata"/><Relationship Id="rId53" Type="http://schemas.openxmlformats.org/officeDocument/2006/relationships/font" Target="fonts/PTSans-bold.fntdata"/><Relationship Id="rId52" Type="http://schemas.openxmlformats.org/officeDocument/2006/relationships/font" Target="fonts/PTSans-regular.fntdata"/><Relationship Id="rId11" Type="http://schemas.openxmlformats.org/officeDocument/2006/relationships/slide" Target="slides/slide5.xml"/><Relationship Id="rId55" Type="http://schemas.openxmlformats.org/officeDocument/2006/relationships/font" Target="fonts/PTSans-boldItalic.fntdata"/><Relationship Id="rId10" Type="http://schemas.openxmlformats.org/officeDocument/2006/relationships/slide" Target="slides/slide4.xml"/><Relationship Id="rId54" Type="http://schemas.openxmlformats.org/officeDocument/2006/relationships/font" Target="fonts/PT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2-12T15:24:59.966">
    <p:pos x="6000" y="0"/>
    <p:text>Slides miss page numbers</p:text>
  </p:cm>
  <p:cm authorId="0" idx="2" dt="2022-12-12T15:24:59.966">
    <p:pos x="6000" y="0"/>
    <p:text>I am 80% sure prof looks at that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12-12T15:24:34.680">
    <p:pos x="453" y="686"/>
    <p:text>this needs to be scientific style, not only links.
prof 100% looks at that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ann.org/en/blogs/details/what-is-authorization-and-access-control-2-12-2015-en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da052de2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da052de2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da052de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da052de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8079c36e47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8079c36e4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Authentication = confirm and find out identity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Authorization = define via policies </a:t>
            </a: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what an individual identity or group may access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Access control = methods we use to enforce such policies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admission controller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= is a piece of code that intercepts requests to the Kubernetes API server prior to persistence of the object, but after the request is authenticated and authorized.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-&gt; one additional layer to extend the (already existing) access control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Source: 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EFEFE"/>
                </a:highlight>
                <a:hlinkClick r:id="rId2"/>
              </a:rPr>
              <a:t>https://www.icann.org/en/blogs/details/what-is-authorization-and-access-control-2-12-2015-en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https://www.sailpoint.com/identity-library/difference-between-authentication-and-authorization/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8079c36e47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8079c36e47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a5a4d56a3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a5a4d56a3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aedc9fe51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aedc9fe51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https://developer.mozilla.org/en-US/docs/Web/HTTP/Authentication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b108d6ee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b108d6ee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a9055e6b0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a9055e6b0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aedc9fe5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aedc9fe5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b108d6e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b108d6e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b108d6eed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b108d6eed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d4e97ef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d4e97ef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b108d6eed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b108d6eed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b115064cf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b115064cf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b24fe953ab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b24fe953ab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b24fe953a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b24fe953a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b24fe953ab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b24fe953ab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b24fe953a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b24fe953a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b24fe953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b24fe953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cdc6cee93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2cdc6cee93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2cdc6cee93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2cdc6cee93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da052de2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da052de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d4e97ef0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d4e97ef0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da052de2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da052de2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https://www.percona.com/blog/expose-databases-on-kubernetes-with-ingress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8c738c58d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8c738c58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8c738c58d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8c738c58d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does basic auth with server -&gt; basically a http header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server? Application behind nginx or nginx itself?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1. nginx can be configured to be the auth server itself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2. but nginx can also as reverse proxy forward the http header of basic auth to the actual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3. Nginx can ask a authentication and authorization</a:t>
            </a:r>
            <a:r>
              <a:rPr lang="en"/>
              <a:t> ser</a:t>
            </a:r>
            <a:r>
              <a:rPr lang="en"/>
              <a:t>ver for permission to forward the request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big table method 1 is meant primarly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is a row ExternalAuth, which refers to method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8c738c58d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8c738c58d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c738c58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8c738c58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13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13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5" name="Google Shape;125;p1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3" name="Google Shape;133;p20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4" name="Google Shape;134;p20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21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1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2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2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2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23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23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3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3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3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hasCustomPrompt="1"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hasCustomPrompt="1"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" name="Google Shape;182;p2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hasCustomPrompt="1"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5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hasCustomPrompt="1"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5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hasCustomPrompt="1"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25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2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Relationship Id="rId4" Type="http://schemas.openxmlformats.org/officeDocument/2006/relationships/hyperlink" Target="https://kubernetes.io/docs/concepts/security/controlling-access/" TargetMode="External"/><Relationship Id="rId9" Type="http://schemas.openxmlformats.org/officeDocument/2006/relationships/image" Target="../media/image14.png"/><Relationship Id="rId5" Type="http://schemas.openxmlformats.org/officeDocument/2006/relationships/hyperlink" Target="https://kubernetes.io/docs/concepts/security/controlling-access/" TargetMode="External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Relationship Id="rId11" Type="http://schemas.openxmlformats.org/officeDocument/2006/relationships/image" Target="../media/image21.png"/><Relationship Id="rId10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gif"/><Relationship Id="rId4" Type="http://schemas.openxmlformats.org/officeDocument/2006/relationships/image" Target="../media/image5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5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hyperlink" Target="https://github.com/dikshita-git/Research-Project/blob/main/Demo/authentication-authorization/svcacc-rbac/default-role.yaml" TargetMode="External"/><Relationship Id="rId5" Type="http://schemas.openxmlformats.org/officeDocument/2006/relationships/hyperlink" Target="https://github.com/dikshita-git/Research-Project/blob/main/Demo/authentication-authorization/svcacc-rbac/role-binding.ya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32.png"/><Relationship Id="rId13" Type="http://schemas.openxmlformats.org/officeDocument/2006/relationships/image" Target="../media/image39.png"/><Relationship Id="rId12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20.gif"/><Relationship Id="rId5" Type="http://schemas.openxmlformats.org/officeDocument/2006/relationships/image" Target="../media/image4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Relationship Id="rId7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2.xml"/><Relationship Id="rId4" Type="http://schemas.openxmlformats.org/officeDocument/2006/relationships/hyperlink" Target="https://cloudinfrastructureservices.co.uk/oauth2-vs-openid-whats-the-difference/" TargetMode="External"/><Relationship Id="rId9" Type="http://schemas.openxmlformats.org/officeDocument/2006/relationships/hyperlink" Target="https://dinika-15.medium.com/identity-federation-a-brief-introduction-f2f823f8795a" TargetMode="External"/><Relationship Id="rId5" Type="http://schemas.openxmlformats.org/officeDocument/2006/relationships/hyperlink" Target="https://sysdig.com/learn-cloud-native/kubernetes-security/kubernetes-rbac/" TargetMode="External"/><Relationship Id="rId6" Type="http://schemas.openxmlformats.org/officeDocument/2006/relationships/hyperlink" Target="https://www.geeksforgeeks.org/types-of-authentication-protocols/" TargetMode="External"/><Relationship Id="rId7" Type="http://schemas.openxmlformats.org/officeDocument/2006/relationships/hyperlink" Target="https://www.strongdm.com/blog/oidc-vs-saml#:~:text=OIDC%3A%20What's%20the%20Difference%3F,to%20obtain%20the%20security%20token" TargetMode="External"/><Relationship Id="rId8" Type="http://schemas.openxmlformats.org/officeDocument/2006/relationships/hyperlink" Target="https://www.varonis.com/blog/what-is-oauth" TargetMode="External"/><Relationship Id="rId11" Type="http://schemas.openxmlformats.org/officeDocument/2006/relationships/hyperlink" Target="https://metal-k8s.readthedocs.io/en/latest/developer/architecture/authentication.html" TargetMode="External"/><Relationship Id="rId10" Type="http://schemas.openxmlformats.org/officeDocument/2006/relationships/hyperlink" Target="https://en.wikipedia.org/wiki/Identity_provider" TargetMode="External"/><Relationship Id="rId12" Type="http://schemas.openxmlformats.org/officeDocument/2006/relationships/hyperlink" Target="https://medium.com/@sct10876/keycloak-vs-dex-71f7fab29919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713225" y="3238450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Presenter   </a:t>
            </a: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</a:rPr>
              <a:t>→</a:t>
            </a:r>
            <a:r>
              <a:rPr lang="en" sz="1100"/>
              <a:t> Dikshita Kalita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Supervisor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→</a:t>
            </a:r>
            <a:r>
              <a:rPr lang="en" sz="1100"/>
              <a:t> Prof. Dr Martin Leischner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Mentor      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→</a:t>
            </a:r>
            <a:r>
              <a:rPr lang="en" sz="1100"/>
              <a:t> Richard Clauß</a:t>
            </a:r>
            <a:endParaRPr sz="1100"/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713225" y="1280525"/>
            <a:ext cx="43386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Comparison between ingress controllers and methods to secure web </a:t>
            </a:r>
            <a:r>
              <a:rPr lang="en" sz="1900"/>
              <a:t>applications</a:t>
            </a:r>
            <a:r>
              <a:rPr lang="en" sz="1900"/>
              <a:t> in kubernetes </a:t>
            </a:r>
            <a:r>
              <a:rPr lang="en" sz="1900"/>
              <a:t>clusters </a:t>
            </a:r>
            <a:endParaRPr sz="1900"/>
          </a:p>
        </p:txBody>
      </p:sp>
      <p:cxnSp>
        <p:nvCxnSpPr>
          <p:cNvPr id="230" name="Google Shape;230;p30"/>
          <p:cNvCxnSpPr/>
          <p:nvPr/>
        </p:nvCxnSpPr>
        <p:spPr>
          <a:xfrm>
            <a:off x="800650" y="28798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/>
          <p:nvPr/>
        </p:nvSpPr>
        <p:spPr>
          <a:xfrm>
            <a:off x="8651925" y="26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42875" rotWithShape="0" algn="bl">
              <a:srgbClr val="9E9E9E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225" y="583925"/>
            <a:ext cx="3625776" cy="36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9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61" name="Google Shape;361;p39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362" name="Google Shape;362;p39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39"/>
          <p:cNvSpPr txBox="1"/>
          <p:nvPr/>
        </p:nvSpPr>
        <p:spPr>
          <a:xfrm>
            <a:off x="2787450" y="476927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2716825" y="2781738"/>
            <a:ext cx="571800" cy="543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1214500" y="2040625"/>
            <a:ext cx="508400" cy="3883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1214500" y="3193025"/>
            <a:ext cx="571800" cy="388500"/>
          </a:xfrm>
          <a:prstGeom prst="horizontalScroll">
            <a:avLst>
              <a:gd fmla="val 125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4107750" y="2276388"/>
            <a:ext cx="1216200" cy="1554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Master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6733250" y="199825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1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6733250" y="2645575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6733250" y="3235438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3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6733250" y="403010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7134400" y="3411850"/>
            <a:ext cx="26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73" name="Google Shape;373;p39"/>
          <p:cNvCxnSpPr/>
          <p:nvPr/>
        </p:nvCxnSpPr>
        <p:spPr>
          <a:xfrm>
            <a:off x="6052450" y="21746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9"/>
          <p:cNvCxnSpPr/>
          <p:nvPr/>
        </p:nvCxnSpPr>
        <p:spPr>
          <a:xfrm>
            <a:off x="6052450" y="2828625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39"/>
          <p:cNvCxnSpPr/>
          <p:nvPr/>
        </p:nvCxnSpPr>
        <p:spPr>
          <a:xfrm>
            <a:off x="6052450" y="34118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39"/>
          <p:cNvCxnSpPr/>
          <p:nvPr/>
        </p:nvCxnSpPr>
        <p:spPr>
          <a:xfrm>
            <a:off x="6052450" y="420650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39"/>
          <p:cNvCxnSpPr/>
          <p:nvPr/>
        </p:nvCxnSpPr>
        <p:spPr>
          <a:xfrm>
            <a:off x="6065400" y="2174800"/>
            <a:ext cx="0" cy="20478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39"/>
          <p:cNvCxnSpPr/>
          <p:nvPr/>
        </p:nvCxnSpPr>
        <p:spPr>
          <a:xfrm>
            <a:off x="5323950" y="3053538"/>
            <a:ext cx="769800" cy="3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39"/>
          <p:cNvSpPr/>
          <p:nvPr/>
        </p:nvSpPr>
        <p:spPr>
          <a:xfrm>
            <a:off x="3332800" y="3005575"/>
            <a:ext cx="633600" cy="1497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9"/>
          <p:cNvSpPr/>
          <p:nvPr/>
        </p:nvSpPr>
        <p:spPr>
          <a:xfrm rot="-1121536">
            <a:off x="1832931" y="3235399"/>
            <a:ext cx="633727" cy="149799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9"/>
          <p:cNvSpPr/>
          <p:nvPr/>
        </p:nvSpPr>
        <p:spPr>
          <a:xfrm rot="1547322">
            <a:off x="1872367" y="2399515"/>
            <a:ext cx="633715" cy="149606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9"/>
          <p:cNvSpPr txBox="1"/>
          <p:nvPr/>
        </p:nvSpPr>
        <p:spPr>
          <a:xfrm>
            <a:off x="2819825" y="4334588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Fig: Architecture in bigger picture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66938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7061738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74296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7823600" y="1489875"/>
            <a:ext cx="169500" cy="38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8036575" y="1504125"/>
            <a:ext cx="995700" cy="360000"/>
          </a:xfrm>
          <a:prstGeom prst="flowChartAlternateProcess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Image registry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95" name="Google Shape;395;p40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Access Control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2400">
                <a:solidFill>
                  <a:schemeClr val="dk2"/>
                </a:solidFill>
              </a:rPr>
              <a:t>1 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96" name="Google Shape;396;p4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40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6138775" y="18268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597025" y="1875225"/>
            <a:ext cx="2908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Kubernetes is </a:t>
            </a:r>
            <a:r>
              <a:rPr b="1"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a security platform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00" name="Google Shape;400;p40"/>
          <p:cNvCxnSpPr/>
          <p:nvPr/>
        </p:nvCxnSpPr>
        <p:spPr>
          <a:xfrm>
            <a:off x="776225" y="2229225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40"/>
          <p:cNvSpPr txBox="1"/>
          <p:nvPr/>
        </p:nvSpPr>
        <p:spPr>
          <a:xfrm>
            <a:off x="597025" y="2571825"/>
            <a:ext cx="38118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native tools to handle security-related tasks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2" name="Google Shape;4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50" y="2394750"/>
            <a:ext cx="353999" cy="35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40"/>
          <p:cNvCxnSpPr/>
          <p:nvPr/>
        </p:nvCxnSpPr>
        <p:spPr>
          <a:xfrm>
            <a:off x="776225" y="2925825"/>
            <a:ext cx="0" cy="841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0"/>
          <p:cNvCxnSpPr>
            <a:endCxn id="405" idx="1"/>
          </p:cNvCxnSpPr>
          <p:nvPr/>
        </p:nvCxnSpPr>
        <p:spPr>
          <a:xfrm>
            <a:off x="776100" y="3276075"/>
            <a:ext cx="2406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40"/>
          <p:cNvSpPr txBox="1"/>
          <p:nvPr/>
        </p:nvSpPr>
        <p:spPr>
          <a:xfrm>
            <a:off x="1016700" y="3099075"/>
            <a:ext cx="34458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rgbClr val="FF0000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vulnerability detection for applications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6" name="Google Shape;4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00" y="3037575"/>
            <a:ext cx="238349" cy="23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/>
        </p:nvSpPr>
        <p:spPr>
          <a:xfrm>
            <a:off x="1029275" y="3626313"/>
            <a:ext cx="32601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rgbClr val="FF0000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monitoring for attacks and breaches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850" y="3564750"/>
            <a:ext cx="238349" cy="2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40"/>
          <p:cNvCxnSpPr/>
          <p:nvPr/>
        </p:nvCxnSpPr>
        <p:spPr>
          <a:xfrm>
            <a:off x="4730175" y="1756125"/>
            <a:ext cx="38400" cy="2594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40"/>
          <p:cNvSpPr txBox="1"/>
          <p:nvPr/>
        </p:nvSpPr>
        <p:spPr>
          <a:xfrm>
            <a:off x="5863050" y="1756125"/>
            <a:ext cx="17358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TLS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6391825" y="4016075"/>
            <a:ext cx="8262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Cluster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2" name="Google Shape;4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650" y="4068225"/>
            <a:ext cx="173251" cy="17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40"/>
          <p:cNvCxnSpPr/>
          <p:nvPr/>
        </p:nvCxnSpPr>
        <p:spPr>
          <a:xfrm>
            <a:off x="6611050" y="4339175"/>
            <a:ext cx="9600" cy="33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0"/>
          <p:cNvCxnSpPr/>
          <p:nvPr/>
        </p:nvCxnSpPr>
        <p:spPr>
          <a:xfrm flipH="1" rot="10800000">
            <a:off x="6611275" y="46752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40"/>
          <p:cNvSpPr txBox="1"/>
          <p:nvPr/>
        </p:nvSpPr>
        <p:spPr>
          <a:xfrm>
            <a:off x="6998575" y="4434000"/>
            <a:ext cx="8262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 API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16" name="Google Shape;416;p40"/>
          <p:cNvCxnSpPr/>
          <p:nvPr/>
        </p:nvCxnSpPr>
        <p:spPr>
          <a:xfrm>
            <a:off x="782450" y="3767625"/>
            <a:ext cx="2406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40"/>
          <p:cNvSpPr txBox="1"/>
          <p:nvPr/>
        </p:nvSpPr>
        <p:spPr>
          <a:xfrm>
            <a:off x="4900775" y="1858075"/>
            <a:ext cx="878700" cy="323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Solution: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6181600" y="2297325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9" name="Google Shape;419;p40"/>
          <p:cNvSpPr txBox="1"/>
          <p:nvPr/>
        </p:nvSpPr>
        <p:spPr>
          <a:xfrm>
            <a:off x="5863050" y="2223525"/>
            <a:ext cx="17358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6144775" y="2732325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5863050" y="3145875"/>
            <a:ext cx="17358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Admission Control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4768575" y="3610850"/>
            <a:ext cx="2740200" cy="323100"/>
          </a:xfrm>
          <a:prstGeom prst="rect">
            <a:avLst/>
          </a:prstGeom>
          <a:solidFill>
            <a:srgbClr val="3371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Components to protect</a:t>
            </a:r>
            <a:r>
              <a:rPr lang="en" sz="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5863050" y="2680900"/>
            <a:ext cx="17358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4" name="Google Shape;4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9575" y="4675175"/>
            <a:ext cx="173251" cy="1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050" y="2640462"/>
            <a:ext cx="240599" cy="24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050" y="3100087"/>
            <a:ext cx="240599" cy="24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050" y="2159962"/>
            <a:ext cx="240599" cy="24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1325" y="1639025"/>
            <a:ext cx="240599" cy="24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36" name="Google Shape;436;p41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Access Control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2400">
                <a:solidFill>
                  <a:schemeClr val="dk2"/>
                </a:solidFill>
              </a:rPr>
              <a:t>2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37" name="Google Shape;437;p4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8" name="Google Shape;438;p41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 txBox="1"/>
          <p:nvPr/>
        </p:nvSpPr>
        <p:spPr>
          <a:xfrm>
            <a:off x="1996700" y="1827400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40" name="Google Shape;440;p41"/>
          <p:cNvGrpSpPr/>
          <p:nvPr/>
        </p:nvGrpSpPr>
        <p:grpSpPr>
          <a:xfrm>
            <a:off x="631896" y="1522675"/>
            <a:ext cx="1813133" cy="3084615"/>
            <a:chOff x="1151879" y="202325"/>
            <a:chExt cx="1553404" cy="4092087"/>
          </a:xfrm>
        </p:grpSpPr>
        <p:sp>
          <p:nvSpPr>
            <p:cNvPr id="441" name="Google Shape;441;p41"/>
            <p:cNvSpPr/>
            <p:nvPr/>
          </p:nvSpPr>
          <p:spPr>
            <a:xfrm>
              <a:off x="1151879" y="283712"/>
              <a:ext cx="1553400" cy="40107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1151883" y="202325"/>
              <a:ext cx="1553400" cy="6036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1521550" y="286631"/>
              <a:ext cx="8001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TLS</a:t>
              </a:r>
              <a:endParaRPr sz="1100">
                <a:solidFill>
                  <a:schemeClr val="accent6"/>
                </a:solidFill>
                <a:latin typeface="Poppins Thin"/>
                <a:ea typeface="Poppins Thin"/>
                <a:cs typeface="Poppins Thin"/>
                <a:sym typeface="Poppins Thin"/>
              </a:endParaRPr>
            </a:p>
          </p:txBody>
        </p:sp>
      </p:grpSp>
      <p:sp>
        <p:nvSpPr>
          <p:cNvPr id="444" name="Google Shape;444;p41"/>
          <p:cNvSpPr txBox="1"/>
          <p:nvPr/>
        </p:nvSpPr>
        <p:spPr>
          <a:xfrm>
            <a:off x="655725" y="2182538"/>
            <a:ext cx="1780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 By default, kubernetes API server listens on port 6443 on the first non-localhost network interface, protected by TLS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41"/>
          <p:cNvSpPr txBox="1"/>
          <p:nvPr/>
        </p:nvSpPr>
        <p:spPr>
          <a:xfrm>
            <a:off x="655725" y="3256150"/>
            <a:ext cx="1780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The API server presents a certificate. This certificate may be signed using a private certificate authority (CA), or based on a public key infrastructure linked to a generally recognized CA. 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46" name="Google Shape;446;p41"/>
          <p:cNvGrpSpPr/>
          <p:nvPr/>
        </p:nvGrpSpPr>
        <p:grpSpPr>
          <a:xfrm>
            <a:off x="2766896" y="1522675"/>
            <a:ext cx="1813133" cy="3084615"/>
            <a:chOff x="1151879" y="202325"/>
            <a:chExt cx="1553404" cy="4092087"/>
          </a:xfrm>
        </p:grpSpPr>
        <p:sp>
          <p:nvSpPr>
            <p:cNvPr id="447" name="Google Shape;447;p41"/>
            <p:cNvSpPr/>
            <p:nvPr/>
          </p:nvSpPr>
          <p:spPr>
            <a:xfrm>
              <a:off x="1151879" y="283712"/>
              <a:ext cx="1553400" cy="40107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1E73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1151883" y="202325"/>
              <a:ext cx="1553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1383784" y="290976"/>
              <a:ext cx="10974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Authentication</a:t>
              </a:r>
              <a:endParaRPr sz="1100">
                <a:solidFill>
                  <a:schemeClr val="accent6"/>
                </a:solidFill>
                <a:latin typeface="Poppins Thin"/>
                <a:ea typeface="Poppins Thin"/>
                <a:cs typeface="Poppins Thin"/>
                <a:sym typeface="Poppins Thin"/>
              </a:endParaRPr>
            </a:p>
          </p:txBody>
        </p:sp>
      </p:grpSp>
      <p:grpSp>
        <p:nvGrpSpPr>
          <p:cNvPr id="450" name="Google Shape;450;p41"/>
          <p:cNvGrpSpPr/>
          <p:nvPr/>
        </p:nvGrpSpPr>
        <p:grpSpPr>
          <a:xfrm>
            <a:off x="4911008" y="1522675"/>
            <a:ext cx="1813133" cy="3084615"/>
            <a:chOff x="1151879" y="202325"/>
            <a:chExt cx="1553404" cy="4092087"/>
          </a:xfrm>
        </p:grpSpPr>
        <p:sp>
          <p:nvSpPr>
            <p:cNvPr id="451" name="Google Shape;451;p41"/>
            <p:cNvSpPr/>
            <p:nvPr/>
          </p:nvSpPr>
          <p:spPr>
            <a:xfrm>
              <a:off x="1151879" y="283712"/>
              <a:ext cx="1553400" cy="40107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1E73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1151883" y="202325"/>
              <a:ext cx="1553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41"/>
          <p:cNvGrpSpPr/>
          <p:nvPr/>
        </p:nvGrpSpPr>
        <p:grpSpPr>
          <a:xfrm>
            <a:off x="7055121" y="1487063"/>
            <a:ext cx="1813133" cy="3084615"/>
            <a:chOff x="1151879" y="202325"/>
            <a:chExt cx="1553404" cy="4092087"/>
          </a:xfrm>
        </p:grpSpPr>
        <p:sp>
          <p:nvSpPr>
            <p:cNvPr id="454" name="Google Shape;454;p41"/>
            <p:cNvSpPr/>
            <p:nvPr/>
          </p:nvSpPr>
          <p:spPr>
            <a:xfrm>
              <a:off x="1151879" y="283712"/>
              <a:ext cx="1553400" cy="4010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1E73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151883" y="202325"/>
              <a:ext cx="1553400" cy="5664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1231066" y="287046"/>
              <a:ext cx="139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Admission</a:t>
              </a:r>
              <a:r>
                <a:rPr lang="en" sz="1100">
                  <a:solidFill>
                    <a:schemeClr val="accent6"/>
                  </a:solidFill>
                  <a:latin typeface="Poppins"/>
                  <a:ea typeface="Poppins"/>
                  <a:cs typeface="Poppins"/>
                  <a:sym typeface="Poppins"/>
                </a:rPr>
                <a:t> Control</a:t>
              </a:r>
              <a:endParaRPr sz="1100">
                <a:solidFill>
                  <a:schemeClr val="accent6"/>
                </a:solidFill>
                <a:latin typeface="Poppins Thin"/>
                <a:ea typeface="Poppins Thin"/>
                <a:cs typeface="Poppins Thin"/>
                <a:sym typeface="Poppins Thin"/>
              </a:endParaRPr>
            </a:p>
          </p:txBody>
        </p:sp>
      </p:grpSp>
      <p:sp>
        <p:nvSpPr>
          <p:cNvPr id="457" name="Google Shape;457;p41"/>
          <p:cNvSpPr/>
          <p:nvPr/>
        </p:nvSpPr>
        <p:spPr>
          <a:xfrm>
            <a:off x="5177087" y="1586175"/>
            <a:ext cx="12810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sz="1100">
              <a:solidFill>
                <a:schemeClr val="accent6"/>
              </a:solidFill>
              <a:latin typeface="Poppins Thin"/>
              <a:ea typeface="Poppins Thin"/>
              <a:cs typeface="Poppins Thin"/>
              <a:sym typeface="Poppins Thin"/>
            </a:endParaRPr>
          </a:p>
        </p:txBody>
      </p:sp>
      <p:pic>
        <p:nvPicPr>
          <p:cNvPr id="458" name="Google Shape;4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125" y="1325751"/>
            <a:ext cx="383762" cy="38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075" y="1254450"/>
            <a:ext cx="455075" cy="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9102" y="1264650"/>
            <a:ext cx="505950" cy="50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41"/>
          <p:cNvCxnSpPr>
            <a:endCxn id="447" idx="1"/>
          </p:cNvCxnSpPr>
          <p:nvPr/>
        </p:nvCxnSpPr>
        <p:spPr>
          <a:xfrm flipH="1" rot="10800000">
            <a:off x="2434196" y="3095657"/>
            <a:ext cx="332700" cy="1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41"/>
          <p:cNvCxnSpPr/>
          <p:nvPr/>
        </p:nvCxnSpPr>
        <p:spPr>
          <a:xfrm flipH="1" rot="10800000">
            <a:off x="4583721" y="3095657"/>
            <a:ext cx="332700" cy="1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41"/>
          <p:cNvCxnSpPr/>
          <p:nvPr/>
        </p:nvCxnSpPr>
        <p:spPr>
          <a:xfrm flipH="1" rot="10800000">
            <a:off x="6724146" y="3095657"/>
            <a:ext cx="332700" cy="1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41"/>
          <p:cNvSpPr txBox="1"/>
          <p:nvPr/>
        </p:nvSpPr>
        <p:spPr>
          <a:xfrm>
            <a:off x="2785225" y="2227588"/>
            <a:ext cx="178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Once TLS is established, the HTTP request moves to the Authentication step.</a:t>
            </a:r>
            <a:endParaRPr sz="6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2785225" y="2796388"/>
            <a:ext cx="178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 This is where kubernetes validates our identity</a:t>
            </a:r>
            <a:endParaRPr sz="6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2783375" y="3315663"/>
            <a:ext cx="178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 Once identity is proven, the authentication is complete and we are let inside the cluster</a:t>
            </a:r>
            <a:endParaRPr sz="6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4920175" y="2057488"/>
            <a:ext cx="178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 Once we ae inside the cluster, we need to have authorization to even query by: kubectl get nodes (etc.)</a:t>
            </a:r>
            <a:endParaRPr sz="6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4930187" y="2717188"/>
            <a:ext cx="1780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 Authorization layer disects our requests into 3 elements and figure out if we are authorized to perform tasks::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41"/>
          <p:cNvSpPr txBox="1"/>
          <p:nvPr/>
        </p:nvSpPr>
        <p:spPr>
          <a:xfrm>
            <a:off x="4927475" y="3439350"/>
            <a:ext cx="178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oppins"/>
              <a:buChar char="●"/>
            </a:pPr>
            <a:r>
              <a:rPr lang="en" sz="900" u="sng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Subjects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:  </a:t>
            </a:r>
            <a:r>
              <a:rPr i="1" lang="en" sz="6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i="1" lang="en" sz="7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  <a:r>
              <a:rPr i="1" lang="en" sz="6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endParaRPr i="1" sz="6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41"/>
          <p:cNvSpPr txBox="1"/>
          <p:nvPr/>
        </p:nvSpPr>
        <p:spPr>
          <a:xfrm>
            <a:off x="4927475" y="3659475"/>
            <a:ext cx="178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oppins"/>
              <a:buChar char="●"/>
            </a:pPr>
            <a:r>
              <a:rPr lang="en" sz="900" u="sng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Resource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i="1" lang="en" sz="7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object name that the user is trying to access</a:t>
            </a:r>
            <a:endParaRPr i="1" sz="7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4927475" y="4054575"/>
            <a:ext cx="1780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oppins"/>
              <a:buChar char="●"/>
            </a:pPr>
            <a:r>
              <a:rPr lang="en" sz="900" u="sng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Action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i="1" lang="en" sz="7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what the user wants to do with the resource</a:t>
            </a:r>
            <a:endParaRPr i="1" sz="7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41"/>
          <p:cNvSpPr txBox="1"/>
          <p:nvPr/>
        </p:nvSpPr>
        <p:spPr>
          <a:xfrm>
            <a:off x="7070625" y="2509288"/>
            <a:ext cx="178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 Additional layer that can be plugged into the security pipeline where we can use mechanisms to manipulate current requests typically when we want to enforce certain defaults within the cluster.</a:t>
            </a:r>
            <a:endParaRPr sz="6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3" name="Google Shape;47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7350" y="1309325"/>
            <a:ext cx="4002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81" name="Google Shape;481;p42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Security Pipeline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82" name="Google Shape;482;p4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42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4" name="Google Shape;484;p42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2"/>
          <p:cNvSpPr txBox="1"/>
          <p:nvPr/>
        </p:nvSpPr>
        <p:spPr>
          <a:xfrm>
            <a:off x="3273700" y="4310988"/>
            <a:ext cx="356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Fig: </a:t>
            </a:r>
            <a:r>
              <a:rPr lang="en" sz="1100">
                <a:solidFill>
                  <a:schemeClr val="accen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Kubernetes security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pipeline,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Click here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6" name="Google Shape;48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38" y="1956425"/>
            <a:ext cx="422827" cy="42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10" y="2984050"/>
            <a:ext cx="422825" cy="4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2"/>
          <p:cNvSpPr txBox="1"/>
          <p:nvPr/>
        </p:nvSpPr>
        <p:spPr>
          <a:xfrm>
            <a:off x="2010825" y="174977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1943175" y="1562475"/>
            <a:ext cx="5853300" cy="26628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                  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0" name="Google Shape;49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2500" y="3632475"/>
            <a:ext cx="990918" cy="5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2"/>
          <p:cNvSpPr txBox="1"/>
          <p:nvPr/>
        </p:nvSpPr>
        <p:spPr>
          <a:xfrm>
            <a:off x="478863" y="2331750"/>
            <a:ext cx="9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Human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2" name="Google Shape;492;p42"/>
          <p:cNvSpPr txBox="1"/>
          <p:nvPr/>
        </p:nvSpPr>
        <p:spPr>
          <a:xfrm>
            <a:off x="322824" y="3442750"/>
            <a:ext cx="137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Pod/ServiceAccount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3" name="Google Shape;493;p42"/>
          <p:cNvCxnSpPr>
            <a:stCxn id="486" idx="3"/>
          </p:cNvCxnSpPr>
          <p:nvPr/>
        </p:nvCxnSpPr>
        <p:spPr>
          <a:xfrm>
            <a:off x="1114165" y="2167839"/>
            <a:ext cx="741300" cy="132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42"/>
          <p:cNvCxnSpPr/>
          <p:nvPr/>
        </p:nvCxnSpPr>
        <p:spPr>
          <a:xfrm flipH="1" rot="10800000">
            <a:off x="1197710" y="2379258"/>
            <a:ext cx="698100" cy="776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5" name="Google Shape;495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2557475" y="2025963"/>
            <a:ext cx="603400" cy="60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42"/>
          <p:cNvCxnSpPr/>
          <p:nvPr/>
        </p:nvCxnSpPr>
        <p:spPr>
          <a:xfrm>
            <a:off x="1897950" y="2307175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42"/>
          <p:cNvCxnSpPr/>
          <p:nvPr/>
        </p:nvCxnSpPr>
        <p:spPr>
          <a:xfrm>
            <a:off x="3228625" y="2278288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42"/>
          <p:cNvCxnSpPr/>
          <p:nvPr/>
        </p:nvCxnSpPr>
        <p:spPr>
          <a:xfrm>
            <a:off x="5306350" y="2306863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9" name="Google Shape;499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8159875" y="2097462"/>
            <a:ext cx="557400" cy="5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42"/>
          <p:cNvCxnSpPr/>
          <p:nvPr/>
        </p:nvCxnSpPr>
        <p:spPr>
          <a:xfrm>
            <a:off x="7109750" y="2327350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1" name="Google Shape;501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4568125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6429850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 txBox="1"/>
          <p:nvPr/>
        </p:nvSpPr>
        <p:spPr>
          <a:xfrm>
            <a:off x="2109600" y="3040950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oppins"/>
              <a:buAutoNum type="arabicPeriod"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uthentication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42"/>
          <p:cNvSpPr txBox="1"/>
          <p:nvPr/>
        </p:nvSpPr>
        <p:spPr>
          <a:xfrm>
            <a:off x="4121925" y="3028138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2.       </a:t>
            </a: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uthorization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5875500" y="3028138"/>
            <a:ext cx="17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3.       </a:t>
            </a: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dmission Control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p42"/>
          <p:cNvSpPr txBox="1"/>
          <p:nvPr/>
        </p:nvSpPr>
        <p:spPr>
          <a:xfrm>
            <a:off x="7759525" y="2732325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Kubernetes object (s)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7" name="Google Shape;507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98975" y="2278312"/>
            <a:ext cx="315900" cy="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15" name="Google Shape;515;p43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AuthN Stra</a:t>
            </a:r>
            <a:r>
              <a:rPr lang="en" sz="2400">
                <a:solidFill>
                  <a:schemeClr val="dk2"/>
                </a:solidFill>
              </a:rPr>
              <a:t>tegies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16" name="Google Shape;516;p4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43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43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9" name="Google Shape;519;p43"/>
          <p:cNvSpPr txBox="1"/>
          <p:nvPr/>
        </p:nvSpPr>
        <p:spPr>
          <a:xfrm>
            <a:off x="3800500" y="1951175"/>
            <a:ext cx="19284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X509 Client Certificates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0" name="Google Shape;520;p43"/>
          <p:cNvSpPr txBox="1"/>
          <p:nvPr/>
        </p:nvSpPr>
        <p:spPr>
          <a:xfrm>
            <a:off x="6754000" y="1935750"/>
            <a:ext cx="2077500" cy="52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Dynamically managed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Tokens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1" name="Google Shape;521;p43"/>
          <p:cNvSpPr txBox="1"/>
          <p:nvPr/>
        </p:nvSpPr>
        <p:spPr>
          <a:xfrm>
            <a:off x="806850" y="1951175"/>
            <a:ext cx="1735800" cy="354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Static Token File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2" name="Google Shape;522;p43"/>
          <p:cNvSpPr txBox="1"/>
          <p:nvPr/>
        </p:nvSpPr>
        <p:spPr>
          <a:xfrm>
            <a:off x="6585703" y="2506675"/>
            <a:ext cx="240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OpenID Connect (OIDC)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3" name="Google Shape;523;p43"/>
          <p:cNvSpPr txBox="1"/>
          <p:nvPr/>
        </p:nvSpPr>
        <p:spPr>
          <a:xfrm>
            <a:off x="88200" y="2477600"/>
            <a:ext cx="2895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Pass a CSV with the following: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&lt;token&gt;,&lt;username&gt;,&lt;UID&gt;,”&lt;group1, group2&gt;”</a:t>
            </a:r>
            <a:endParaRPr sz="9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&lt;token&gt;,&lt;username&gt;,&lt;UID&gt;,”&lt;group2, group4&gt;”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2375775" y="1853275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3"/>
          <p:cNvSpPr txBox="1"/>
          <p:nvPr/>
        </p:nvSpPr>
        <p:spPr>
          <a:xfrm>
            <a:off x="631200" y="3775500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 scalable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6" name="Google Shape;526;p43"/>
          <p:cNvSpPr/>
          <p:nvPr/>
        </p:nvSpPr>
        <p:spPr>
          <a:xfrm>
            <a:off x="356325" y="392685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188" y="2461299"/>
            <a:ext cx="3145800" cy="107981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3"/>
          <p:cNvSpPr/>
          <p:nvPr/>
        </p:nvSpPr>
        <p:spPr>
          <a:xfrm>
            <a:off x="5598800" y="1849638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3"/>
          <p:cNvSpPr/>
          <p:nvPr/>
        </p:nvSpPr>
        <p:spPr>
          <a:xfrm>
            <a:off x="3191913" y="38074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3"/>
          <p:cNvSpPr txBox="1"/>
          <p:nvPr/>
        </p:nvSpPr>
        <p:spPr>
          <a:xfrm>
            <a:off x="3390475" y="3633175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Insecure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1" name="Google Shape;531;p43"/>
          <p:cNvCxnSpPr/>
          <p:nvPr/>
        </p:nvCxnSpPr>
        <p:spPr>
          <a:xfrm>
            <a:off x="3028475" y="1840975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43"/>
          <p:cNvCxnSpPr/>
          <p:nvPr/>
        </p:nvCxnSpPr>
        <p:spPr>
          <a:xfrm>
            <a:off x="6567700" y="1875688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43"/>
          <p:cNvSpPr txBox="1"/>
          <p:nvPr/>
        </p:nvSpPr>
        <p:spPr>
          <a:xfrm>
            <a:off x="3281500" y="3893525"/>
            <a:ext cx="330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  Long-lived and can’t be revoked effectively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4" name="Google Shape;534;p43"/>
          <p:cNvSpPr/>
          <p:nvPr/>
        </p:nvSpPr>
        <p:spPr>
          <a:xfrm>
            <a:off x="3191913" y="40782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3"/>
          <p:cNvSpPr txBox="1"/>
          <p:nvPr/>
        </p:nvSpPr>
        <p:spPr>
          <a:xfrm>
            <a:off x="3390475" y="4201163"/>
            <a:ext cx="29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Makes it hard to use groups with RBAC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6" name="Google Shape;536;p43"/>
          <p:cNvSpPr/>
          <p:nvPr/>
        </p:nvSpPr>
        <p:spPr>
          <a:xfrm>
            <a:off x="3191913" y="43490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3"/>
          <p:cNvSpPr/>
          <p:nvPr/>
        </p:nvSpPr>
        <p:spPr>
          <a:xfrm>
            <a:off x="8748775" y="1849638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3"/>
          <p:cNvSpPr txBox="1"/>
          <p:nvPr/>
        </p:nvSpPr>
        <p:spPr>
          <a:xfrm>
            <a:off x="306600" y="3279175"/>
            <a:ext cx="267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(HTTP  Bearer authentication)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9" name="Google Shape;539;p43"/>
          <p:cNvSpPr txBox="1"/>
          <p:nvPr/>
        </p:nvSpPr>
        <p:spPr>
          <a:xfrm>
            <a:off x="6773400" y="2824200"/>
            <a:ext cx="24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(HTTP  Bearer authentication)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48" name="Google Shape;548;p44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Users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549" name="Google Shape;549;p44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44"/>
          <p:cNvSpPr txBox="1"/>
          <p:nvPr/>
        </p:nvSpPr>
        <p:spPr>
          <a:xfrm>
            <a:off x="2787450" y="476927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1" name="Google Shape;5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400" y="1658825"/>
            <a:ext cx="715200" cy="7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44"/>
          <p:cNvCxnSpPr>
            <a:stCxn id="551" idx="2"/>
          </p:cNvCxnSpPr>
          <p:nvPr/>
        </p:nvCxnSpPr>
        <p:spPr>
          <a:xfrm>
            <a:off x="4572000" y="2374025"/>
            <a:ext cx="3900" cy="386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44"/>
          <p:cNvCxnSpPr/>
          <p:nvPr/>
        </p:nvCxnSpPr>
        <p:spPr>
          <a:xfrm flipH="1" rot="10800000">
            <a:off x="2592825" y="2740325"/>
            <a:ext cx="4026300" cy="28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4"/>
          <p:cNvCxnSpPr/>
          <p:nvPr/>
        </p:nvCxnSpPr>
        <p:spPr>
          <a:xfrm>
            <a:off x="2592825" y="2768525"/>
            <a:ext cx="6900" cy="386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44"/>
          <p:cNvCxnSpPr/>
          <p:nvPr/>
        </p:nvCxnSpPr>
        <p:spPr>
          <a:xfrm>
            <a:off x="6619125" y="2740325"/>
            <a:ext cx="9900" cy="380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44"/>
          <p:cNvSpPr txBox="1"/>
          <p:nvPr/>
        </p:nvSpPr>
        <p:spPr>
          <a:xfrm>
            <a:off x="2160675" y="3218200"/>
            <a:ext cx="871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Humans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7" name="Google Shape;557;p44"/>
          <p:cNvSpPr txBox="1"/>
          <p:nvPr/>
        </p:nvSpPr>
        <p:spPr>
          <a:xfrm>
            <a:off x="5916825" y="3154925"/>
            <a:ext cx="1414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65" name="Google Shape;565;p45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User </a:t>
            </a:r>
            <a:r>
              <a:rPr lang="en" sz="2400">
                <a:solidFill>
                  <a:schemeClr val="dk2"/>
                </a:solidFill>
              </a:rPr>
              <a:t>1- Humans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66" name="Google Shape;566;p4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45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8" name="Google Shape;568;p45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5"/>
          <p:cNvSpPr txBox="1"/>
          <p:nvPr/>
        </p:nvSpPr>
        <p:spPr>
          <a:xfrm>
            <a:off x="2363775" y="1906238"/>
            <a:ext cx="123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Kubernetes</a:t>
            </a:r>
            <a:r>
              <a:rPr b="1" lang="en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does not have</a:t>
            </a:r>
            <a:endParaRPr b="1" sz="11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0" name="Google Shape;5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5" y="1959425"/>
            <a:ext cx="1898200" cy="14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3260675" y="2646725"/>
            <a:ext cx="185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User, profile datab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ase / lookup table to store usernames, passwords to store usernames, passwords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2" name="Google Shape;572;p45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45"/>
          <p:cNvSpPr/>
          <p:nvPr/>
        </p:nvSpPr>
        <p:spPr>
          <a:xfrm>
            <a:off x="3834646" y="1959425"/>
            <a:ext cx="390300" cy="592800"/>
          </a:xfrm>
          <a:prstGeom prst="can">
            <a:avLst>
              <a:gd fmla="val 25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5"/>
          <p:cNvSpPr txBox="1"/>
          <p:nvPr/>
        </p:nvSpPr>
        <p:spPr>
          <a:xfrm>
            <a:off x="806838" y="3323300"/>
            <a:ext cx="18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For human users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75" name="Google Shape;575;p45"/>
          <p:cNvCxnSpPr/>
          <p:nvPr/>
        </p:nvCxnSpPr>
        <p:spPr>
          <a:xfrm>
            <a:off x="5342500" y="1859925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45"/>
          <p:cNvCxnSpPr/>
          <p:nvPr/>
        </p:nvCxnSpPr>
        <p:spPr>
          <a:xfrm>
            <a:off x="5342500" y="3332150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45"/>
          <p:cNvSpPr txBox="1"/>
          <p:nvPr/>
        </p:nvSpPr>
        <p:spPr>
          <a:xfrm>
            <a:off x="5005700" y="2636600"/>
            <a:ext cx="9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Instead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8" name="Google Shape;578;p45"/>
          <p:cNvSpPr txBox="1"/>
          <p:nvPr/>
        </p:nvSpPr>
        <p:spPr>
          <a:xfrm>
            <a:off x="6044675" y="2409650"/>
            <a:ext cx="258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RELIES</a:t>
            </a: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on a </a:t>
            </a: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variety of techniques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to delegate that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45"/>
          <p:cNvSpPr txBox="1"/>
          <p:nvPr/>
        </p:nvSpPr>
        <p:spPr>
          <a:xfrm>
            <a:off x="3915125" y="3383075"/>
            <a:ext cx="5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i.e.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>
            <a:off x="3291350" y="3879800"/>
            <a:ext cx="178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API calls to create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6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88" name="Google Shape;588;p46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User 2- Pods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89" name="Google Shape;589;p46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6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p46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2" name="Google Shape;5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50" y="2394749"/>
            <a:ext cx="683025" cy="6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00" y="2325566"/>
            <a:ext cx="827776" cy="802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4" name="Google Shape;594;p46"/>
          <p:cNvCxnSpPr/>
          <p:nvPr/>
        </p:nvCxnSpPr>
        <p:spPr>
          <a:xfrm flipH="1" rot="10800000">
            <a:off x="1551075" y="2774913"/>
            <a:ext cx="461400" cy="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" name="Google Shape;595;p46"/>
          <p:cNvSpPr/>
          <p:nvPr/>
        </p:nvSpPr>
        <p:spPr>
          <a:xfrm>
            <a:off x="2940275" y="2325525"/>
            <a:ext cx="169500" cy="8028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6"/>
          <p:cNvSpPr txBox="1"/>
          <p:nvPr/>
        </p:nvSpPr>
        <p:spPr>
          <a:xfrm>
            <a:off x="1440450" y="2325575"/>
            <a:ext cx="8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Accesses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46"/>
          <p:cNvSpPr txBox="1"/>
          <p:nvPr/>
        </p:nvSpPr>
        <p:spPr>
          <a:xfrm>
            <a:off x="3175813" y="2325575"/>
            <a:ext cx="8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Through 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>
            <a:off x="3060550" y="2679550"/>
            <a:ext cx="155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/>
          </a:p>
        </p:txBody>
      </p:sp>
      <p:cxnSp>
        <p:nvCxnSpPr>
          <p:cNvPr id="599" name="Google Shape;599;p46"/>
          <p:cNvCxnSpPr/>
          <p:nvPr/>
        </p:nvCxnSpPr>
        <p:spPr>
          <a:xfrm rot="10800000">
            <a:off x="3760450" y="3033550"/>
            <a:ext cx="1584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0" name="Google Shape;60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8148" y="3499375"/>
            <a:ext cx="1140600" cy="114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46"/>
          <p:cNvCxnSpPr/>
          <p:nvPr/>
        </p:nvCxnSpPr>
        <p:spPr>
          <a:xfrm>
            <a:off x="4600075" y="1592025"/>
            <a:ext cx="15300" cy="2648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46"/>
          <p:cNvSpPr txBox="1"/>
          <p:nvPr/>
        </p:nvSpPr>
        <p:spPr>
          <a:xfrm>
            <a:off x="5701200" y="1648400"/>
            <a:ext cx="18021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 / SA is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3" name="Google Shape;603;p46"/>
          <p:cNvSpPr txBox="1"/>
          <p:nvPr/>
        </p:nvSpPr>
        <p:spPr>
          <a:xfrm>
            <a:off x="4771000" y="2163988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 representation  of a set of credentials that are typically stored as Secrets.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4" name="Google Shape;604;p46"/>
          <p:cNvSpPr txBox="1"/>
          <p:nvPr/>
        </p:nvSpPr>
        <p:spPr>
          <a:xfrm>
            <a:off x="4771000" y="2803063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Pods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uses this SA to authenticate when they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talk to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API endpoint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>
            <a:off x="4724400" y="3442138"/>
            <a:ext cx="37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 By default, SA have no access permissions but can be configured using RBAC to give them access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permission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and role-based control so they can query and manipulate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7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7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13" name="Google Shape;613;p47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ServiceAccount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14" name="Google Shape;614;p47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47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p47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393425" y="1932325"/>
            <a:ext cx="2227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Very useful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if we have an automatized application set-up in the cluster to deploy the pods after its build up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18" name="Google Shape;618;p47"/>
          <p:cNvCxnSpPr/>
          <p:nvPr/>
        </p:nvCxnSpPr>
        <p:spPr>
          <a:xfrm>
            <a:off x="2620925" y="1876100"/>
            <a:ext cx="14100" cy="18903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47"/>
          <p:cNvSpPr txBox="1"/>
          <p:nvPr/>
        </p:nvSpPr>
        <p:spPr>
          <a:xfrm>
            <a:off x="2733425" y="1876100"/>
            <a:ext cx="592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0" name="Google Shape;6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087" y="1896200"/>
            <a:ext cx="5154175" cy="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7"/>
          <p:cNvSpPr txBox="1"/>
          <p:nvPr/>
        </p:nvSpPr>
        <p:spPr>
          <a:xfrm>
            <a:off x="2733425" y="2321025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Create a Role: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default-role.yaml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2" name="Google Shape;622;p47"/>
          <p:cNvSpPr txBox="1"/>
          <p:nvPr/>
        </p:nvSpPr>
        <p:spPr>
          <a:xfrm>
            <a:off x="2733425" y="3041850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3.   Create a RoleBinding: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role-binding.yaml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8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8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30" name="Google Shape;630;p48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AuthZ Modules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31" name="Google Shape;631;p48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8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48"/>
          <p:cNvSpPr txBox="1"/>
          <p:nvPr/>
        </p:nvSpPr>
        <p:spPr>
          <a:xfrm>
            <a:off x="688600" y="1616125"/>
            <a:ext cx="17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AlwaysAllow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p48"/>
          <p:cNvSpPr txBox="1"/>
          <p:nvPr/>
        </p:nvSpPr>
        <p:spPr>
          <a:xfrm>
            <a:off x="688600" y="1962900"/>
            <a:ext cx="150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AlwaysDeny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48"/>
          <p:cNvSpPr txBox="1"/>
          <p:nvPr/>
        </p:nvSpPr>
        <p:spPr>
          <a:xfrm>
            <a:off x="688600" y="2309650"/>
            <a:ext cx="103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6" name="Google Shape;636;p48"/>
          <p:cNvSpPr txBox="1"/>
          <p:nvPr/>
        </p:nvSpPr>
        <p:spPr>
          <a:xfrm>
            <a:off x="688600" y="2663650"/>
            <a:ext cx="351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4.     Attribute-Based Access Control (ABAC)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48"/>
          <p:cNvSpPr txBox="1"/>
          <p:nvPr/>
        </p:nvSpPr>
        <p:spPr>
          <a:xfrm>
            <a:off x="688600" y="3003175"/>
            <a:ext cx="32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5.     Role-based Access Control (RBAC)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48"/>
          <p:cNvSpPr txBox="1"/>
          <p:nvPr/>
        </p:nvSpPr>
        <p:spPr>
          <a:xfrm>
            <a:off x="688600" y="3461775"/>
            <a:ext cx="14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6.     Webhook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48"/>
          <p:cNvSpPr/>
          <p:nvPr/>
        </p:nvSpPr>
        <p:spPr>
          <a:xfrm>
            <a:off x="2262575" y="1714500"/>
            <a:ext cx="105300" cy="48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0" name="Google Shape;640;p48"/>
          <p:cNvCxnSpPr/>
          <p:nvPr/>
        </p:nvCxnSpPr>
        <p:spPr>
          <a:xfrm>
            <a:off x="2487425" y="196042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48"/>
          <p:cNvSpPr txBox="1"/>
          <p:nvPr/>
        </p:nvSpPr>
        <p:spPr>
          <a:xfrm>
            <a:off x="2787450" y="1714500"/>
            <a:ext cx="1806000" cy="4617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for production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but for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specified use-case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2" name="Google Shape;642;p48"/>
          <p:cNvCxnSpPr/>
          <p:nvPr/>
        </p:nvCxnSpPr>
        <p:spPr>
          <a:xfrm>
            <a:off x="1672325" y="24902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48"/>
          <p:cNvSpPr txBox="1"/>
          <p:nvPr/>
        </p:nvSpPr>
        <p:spPr>
          <a:xfrm>
            <a:off x="1988375" y="2325100"/>
            <a:ext cx="30567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Using this node or kubelet would talk to API server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4" name="Google Shape;644;p48"/>
          <p:cNvCxnSpPr/>
          <p:nvPr/>
        </p:nvCxnSpPr>
        <p:spPr>
          <a:xfrm>
            <a:off x="4721800" y="2840650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48"/>
          <p:cNvCxnSpPr/>
          <p:nvPr/>
        </p:nvCxnSpPr>
        <p:spPr>
          <a:xfrm flipH="1" rot="10800000">
            <a:off x="5059175" y="2305025"/>
            <a:ext cx="274200" cy="54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48"/>
          <p:cNvSpPr txBox="1"/>
          <p:nvPr/>
        </p:nvSpPr>
        <p:spPr>
          <a:xfrm>
            <a:off x="5368350" y="144750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It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evaluates attributes or characteristics in order to determine the access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7" name="Google Shape;647;p48"/>
          <p:cNvCxnSpPr/>
          <p:nvPr/>
        </p:nvCxnSpPr>
        <p:spPr>
          <a:xfrm>
            <a:off x="5368350" y="1637200"/>
            <a:ext cx="14100" cy="8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48"/>
          <p:cNvSpPr txBox="1"/>
          <p:nvPr/>
        </p:nvSpPr>
        <p:spPr>
          <a:xfrm>
            <a:off x="5368350" y="195745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administrator defines a set of user authorization policies into a file with one JSON per line format.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9" name="Google Shape;649;p48"/>
          <p:cNvSpPr/>
          <p:nvPr/>
        </p:nvSpPr>
        <p:spPr>
          <a:xfrm>
            <a:off x="5262450" y="2516000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8"/>
          <p:cNvSpPr txBox="1"/>
          <p:nvPr/>
        </p:nvSpPr>
        <p:spPr>
          <a:xfrm>
            <a:off x="5417425" y="2467400"/>
            <a:ext cx="37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ny modification in the file requires API server to be restarted.</a:t>
            </a:r>
            <a:endParaRPr sz="9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1" name="Google Shape;651;p48"/>
          <p:cNvCxnSpPr/>
          <p:nvPr/>
        </p:nvCxnSpPr>
        <p:spPr>
          <a:xfrm>
            <a:off x="4721800" y="31801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48"/>
          <p:cNvCxnSpPr>
            <a:stCxn id="653" idx="4"/>
          </p:cNvCxnSpPr>
          <p:nvPr/>
        </p:nvCxnSpPr>
        <p:spPr>
          <a:xfrm>
            <a:off x="5375400" y="3064650"/>
            <a:ext cx="51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8"/>
          <p:cNvSpPr/>
          <p:nvPr/>
        </p:nvSpPr>
        <p:spPr>
          <a:xfrm>
            <a:off x="5262450" y="2838750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8"/>
          <p:cNvSpPr txBox="1"/>
          <p:nvPr/>
        </p:nvSpPr>
        <p:spPr>
          <a:xfrm>
            <a:off x="5487700" y="2822625"/>
            <a:ext cx="36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Here we define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Roles 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and with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these roles a user can access kubernetes objects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5" name="Google Shape;655;p48"/>
          <p:cNvSpPr txBox="1"/>
          <p:nvPr/>
        </p:nvSpPr>
        <p:spPr>
          <a:xfrm>
            <a:off x="5567725" y="3100825"/>
            <a:ext cx="356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6" name="Google Shape;656;p48"/>
          <p:cNvSpPr txBox="1"/>
          <p:nvPr/>
        </p:nvSpPr>
        <p:spPr>
          <a:xfrm>
            <a:off x="2125300" y="3477225"/>
            <a:ext cx="34584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We can connect multiple webhooks 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 authorization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7" name="Google Shape;657;p48"/>
          <p:cNvCxnSpPr>
            <a:endCxn id="656" idx="1"/>
          </p:cNvCxnSpPr>
          <p:nvPr/>
        </p:nvCxnSpPr>
        <p:spPr>
          <a:xfrm>
            <a:off x="1918300" y="3638775"/>
            <a:ext cx="207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8" name="Google Shape;6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50" y="2942000"/>
            <a:ext cx="6156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1297575" y="1792250"/>
            <a:ext cx="2875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600"/>
              <a:t>Research Questions</a:t>
            </a:r>
            <a:endParaRPr sz="1600"/>
          </a:p>
        </p:txBody>
      </p:sp>
      <p:sp>
        <p:nvSpPr>
          <p:cNvPr id="238" name="Google Shape;238;p31"/>
          <p:cNvSpPr txBox="1"/>
          <p:nvPr>
            <p:ph idx="2" type="title"/>
          </p:nvPr>
        </p:nvSpPr>
        <p:spPr>
          <a:xfrm>
            <a:off x="1297575" y="2850025"/>
            <a:ext cx="5088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600"/>
              <a:t>Securing the kubernetes API</a:t>
            </a:r>
            <a:endParaRPr sz="1600"/>
          </a:p>
        </p:txBody>
      </p:sp>
      <p:sp>
        <p:nvSpPr>
          <p:cNvPr id="239" name="Google Shape;239;p31"/>
          <p:cNvSpPr txBox="1"/>
          <p:nvPr>
            <p:ph idx="4" type="title"/>
          </p:nvPr>
        </p:nvSpPr>
        <p:spPr>
          <a:xfrm>
            <a:off x="706050" y="1792250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</a:t>
            </a:r>
            <a:r>
              <a:rPr lang="en" sz="2000"/>
              <a:t>1</a:t>
            </a:r>
            <a:endParaRPr sz="2000"/>
          </a:p>
        </p:txBody>
      </p:sp>
      <p:sp>
        <p:nvSpPr>
          <p:cNvPr id="240" name="Google Shape;240;p31"/>
          <p:cNvSpPr txBox="1"/>
          <p:nvPr>
            <p:ph idx="5" type="title"/>
          </p:nvPr>
        </p:nvSpPr>
        <p:spPr>
          <a:xfrm>
            <a:off x="706050" y="2831938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sp>
        <p:nvSpPr>
          <p:cNvPr id="241" name="Google Shape;241;p3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2" name="Google Shape;242;p31"/>
          <p:cNvSpPr txBox="1"/>
          <p:nvPr>
            <p:ph idx="7" type="title"/>
          </p:nvPr>
        </p:nvSpPr>
        <p:spPr>
          <a:xfrm>
            <a:off x="1297575" y="2335125"/>
            <a:ext cx="4821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600"/>
              <a:t>Comparison of i</a:t>
            </a:r>
            <a:r>
              <a:rPr lang="en" sz="1600"/>
              <a:t>ngress</a:t>
            </a:r>
            <a:r>
              <a:rPr lang="en" sz="1600"/>
              <a:t> </a:t>
            </a:r>
            <a:r>
              <a:rPr lang="en" sz="1600"/>
              <a:t>controllers</a:t>
            </a:r>
            <a:endParaRPr sz="1600"/>
          </a:p>
        </p:txBody>
      </p:sp>
      <p:sp>
        <p:nvSpPr>
          <p:cNvPr id="243" name="Google Shape;243;p31"/>
          <p:cNvSpPr txBox="1"/>
          <p:nvPr>
            <p:ph idx="14" type="title"/>
          </p:nvPr>
        </p:nvSpPr>
        <p:spPr>
          <a:xfrm>
            <a:off x="706050" y="229897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244" name="Google Shape;244;p31"/>
          <p:cNvSpPr/>
          <p:nvPr/>
        </p:nvSpPr>
        <p:spPr>
          <a:xfrm>
            <a:off x="8368725" y="-1340675"/>
            <a:ext cx="2127300" cy="1846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2787450" y="479612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6" name="Google Shape;246;p31"/>
          <p:cNvCxnSpPr/>
          <p:nvPr/>
        </p:nvCxnSpPr>
        <p:spPr>
          <a:xfrm>
            <a:off x="850800" y="21243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850800" y="26290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1"/>
          <p:cNvCxnSpPr/>
          <p:nvPr/>
        </p:nvCxnSpPr>
        <p:spPr>
          <a:xfrm>
            <a:off x="850800" y="3157638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1"/>
          <p:cNvSpPr txBox="1"/>
          <p:nvPr>
            <p:ph idx="14" type="title"/>
          </p:nvPr>
        </p:nvSpPr>
        <p:spPr>
          <a:xfrm>
            <a:off x="706050" y="336492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cxnSp>
        <p:nvCxnSpPr>
          <p:cNvPr id="250" name="Google Shape;250;p31"/>
          <p:cNvCxnSpPr/>
          <p:nvPr/>
        </p:nvCxnSpPr>
        <p:spPr>
          <a:xfrm>
            <a:off x="850800" y="367872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1"/>
          <p:cNvSpPr txBox="1"/>
          <p:nvPr>
            <p:ph idx="2" type="title"/>
          </p:nvPr>
        </p:nvSpPr>
        <p:spPr>
          <a:xfrm>
            <a:off x="1297575" y="3364913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Demo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9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9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9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66" name="Google Shape;666;p49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67" name="Google Shape;667;p49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49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49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0" name="Google Shape;670;p49"/>
          <p:cNvSpPr txBox="1"/>
          <p:nvPr/>
        </p:nvSpPr>
        <p:spPr>
          <a:xfrm>
            <a:off x="744800" y="1483175"/>
            <a:ext cx="807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OpenID Connect or OIDC is an identity protocol that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utilizes the authorization and authentication mechanisms of OAuth 2.0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1" name="Google Shape;671;p49"/>
          <p:cNvSpPr txBox="1"/>
          <p:nvPr/>
        </p:nvSpPr>
        <p:spPr>
          <a:xfrm>
            <a:off x="744800" y="2341175"/>
            <a:ext cx="325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Typical use-case:  Identity Federation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2" name="Google Shape;672;p49"/>
          <p:cNvSpPr txBox="1"/>
          <p:nvPr/>
        </p:nvSpPr>
        <p:spPr>
          <a:xfrm>
            <a:off x="744800" y="1961638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Easy to use because it sits on top of existing technology OAuth2.0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3" name="Google Shape;6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00" y="2931063"/>
            <a:ext cx="592800" cy="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00" y="3624900"/>
            <a:ext cx="889199" cy="5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49"/>
          <p:cNvSpPr txBox="1"/>
          <p:nvPr/>
        </p:nvSpPr>
        <p:spPr>
          <a:xfrm>
            <a:off x="1677350" y="3759750"/>
            <a:ext cx="17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Standard protocol for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6" name="Google Shape;676;p49"/>
          <p:cNvCxnSpPr>
            <a:endCxn id="677" idx="1"/>
          </p:cNvCxnSpPr>
          <p:nvPr/>
        </p:nvCxnSpPr>
        <p:spPr>
          <a:xfrm>
            <a:off x="1313450" y="3259250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49"/>
          <p:cNvSpPr txBox="1"/>
          <p:nvPr/>
        </p:nvSpPr>
        <p:spPr>
          <a:xfrm>
            <a:off x="1677350" y="3030800"/>
            <a:ext cx="16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imple identity layer for </a:t>
            </a:r>
            <a:r>
              <a:rPr b="1"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8" name="Google Shape;678;p49"/>
          <p:cNvCxnSpPr/>
          <p:nvPr/>
        </p:nvCxnSpPr>
        <p:spPr>
          <a:xfrm>
            <a:off x="1337600" y="3920125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49"/>
          <p:cNvCxnSpPr/>
          <p:nvPr/>
        </p:nvCxnSpPr>
        <p:spPr>
          <a:xfrm flipH="1">
            <a:off x="3953650" y="3022513"/>
            <a:ext cx="6900" cy="1419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0" name="Google Shape;6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325" y="2748750"/>
            <a:ext cx="3165989" cy="19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0550" y="2340075"/>
            <a:ext cx="315900" cy="3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450" y="2615175"/>
            <a:ext cx="315900" cy="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0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90" name="Google Shape;690;p50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</a:t>
            </a:r>
            <a:r>
              <a:rPr lang="en" sz="2400">
                <a:solidFill>
                  <a:schemeClr val="dk2"/>
                </a:solidFill>
              </a:rPr>
              <a:t>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91" name="Google Shape;691;p5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50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3" name="Google Shape;693;p50"/>
          <p:cNvSpPr txBox="1"/>
          <p:nvPr/>
        </p:nvSpPr>
        <p:spPr>
          <a:xfrm>
            <a:off x="797900" y="15338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4" name="Google Shape;694;p50"/>
          <p:cNvSpPr txBox="1"/>
          <p:nvPr/>
        </p:nvSpPr>
        <p:spPr>
          <a:xfrm>
            <a:off x="2449975" y="1533800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5" name="Google Shape;695;p50"/>
          <p:cNvSpPr txBox="1"/>
          <p:nvPr/>
        </p:nvSpPr>
        <p:spPr>
          <a:xfrm>
            <a:off x="4845175" y="15647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6" name="Google Shape;696;p50"/>
          <p:cNvSpPr txBox="1"/>
          <p:nvPr/>
        </p:nvSpPr>
        <p:spPr>
          <a:xfrm>
            <a:off x="6967450" y="1533800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7" name="Google Shape;697;p50"/>
          <p:cNvSpPr txBox="1"/>
          <p:nvPr/>
        </p:nvSpPr>
        <p:spPr>
          <a:xfrm>
            <a:off x="797900" y="43994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8" name="Google Shape;698;p50"/>
          <p:cNvSpPr txBox="1"/>
          <p:nvPr/>
        </p:nvSpPr>
        <p:spPr>
          <a:xfrm>
            <a:off x="2449975" y="4369275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9" name="Google Shape;699;p50"/>
          <p:cNvSpPr txBox="1"/>
          <p:nvPr/>
        </p:nvSpPr>
        <p:spPr>
          <a:xfrm>
            <a:off x="4901525" y="44284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0" name="Google Shape;700;p50"/>
          <p:cNvSpPr txBox="1"/>
          <p:nvPr/>
        </p:nvSpPr>
        <p:spPr>
          <a:xfrm>
            <a:off x="7005925" y="4428388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1" name="Google Shape;701;p50"/>
          <p:cNvCxnSpPr>
            <a:stCxn id="693" idx="2"/>
          </p:cNvCxnSpPr>
          <p:nvPr/>
        </p:nvCxnSpPr>
        <p:spPr>
          <a:xfrm flipH="1">
            <a:off x="1037300" y="1887800"/>
            <a:ext cx="6900" cy="254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50"/>
          <p:cNvCxnSpPr/>
          <p:nvPr/>
        </p:nvCxnSpPr>
        <p:spPr>
          <a:xfrm flipH="1" rot="10800000">
            <a:off x="1039950" y="2420600"/>
            <a:ext cx="19764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03" name="Google Shape;7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25" y="216455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0"/>
          <p:cNvSpPr txBox="1"/>
          <p:nvPr/>
        </p:nvSpPr>
        <p:spPr>
          <a:xfrm>
            <a:off x="1290500" y="21450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Login to IDP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5" name="Google Shape;705;p50"/>
          <p:cNvCxnSpPr/>
          <p:nvPr/>
        </p:nvCxnSpPr>
        <p:spPr>
          <a:xfrm flipH="1">
            <a:off x="1104650" y="2810738"/>
            <a:ext cx="1878300" cy="9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06" name="Google Shape;7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125" y="255660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0"/>
          <p:cNvSpPr txBox="1"/>
          <p:nvPr/>
        </p:nvSpPr>
        <p:spPr>
          <a:xfrm>
            <a:off x="1286000" y="2474400"/>
            <a:ext cx="17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Provide access_token,id_token, &amp; refresh_token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8" name="Google Shape;708;p50"/>
          <p:cNvSpPr/>
          <p:nvPr/>
        </p:nvSpPr>
        <p:spPr>
          <a:xfrm>
            <a:off x="982550" y="2689300"/>
            <a:ext cx="123300" cy="522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9" name="Google Shape;709;p50"/>
          <p:cNvCxnSpPr/>
          <p:nvPr/>
        </p:nvCxnSpPr>
        <p:spPr>
          <a:xfrm flipH="1" rot="10800000">
            <a:off x="1070413" y="2937963"/>
            <a:ext cx="41448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10" name="Google Shape;7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513" y="2633313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0"/>
          <p:cNvSpPr txBox="1"/>
          <p:nvPr/>
        </p:nvSpPr>
        <p:spPr>
          <a:xfrm>
            <a:off x="3459989" y="2443000"/>
            <a:ext cx="193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Call Kubectl with --token being the id_token OR add tokens to .kube/config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12" name="Google Shape;712;p50"/>
          <p:cNvCxnSpPr/>
          <p:nvPr/>
        </p:nvCxnSpPr>
        <p:spPr>
          <a:xfrm>
            <a:off x="5376938" y="3038775"/>
            <a:ext cx="2033700" cy="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13" name="Google Shape;71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738" y="2766149"/>
            <a:ext cx="204902" cy="204902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0"/>
          <p:cNvSpPr txBox="1"/>
          <p:nvPr/>
        </p:nvSpPr>
        <p:spPr>
          <a:xfrm>
            <a:off x="5876655" y="2735588"/>
            <a:ext cx="155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Authorization: Bearer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5" name="Google Shape;71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561" y="3049444"/>
            <a:ext cx="204902" cy="20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0601" y="3437164"/>
            <a:ext cx="204900" cy="2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0263" y="3797500"/>
            <a:ext cx="209623" cy="209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8" name="Google Shape;718;p50"/>
          <p:cNvCxnSpPr/>
          <p:nvPr/>
        </p:nvCxnSpPr>
        <p:spPr>
          <a:xfrm flipH="1">
            <a:off x="5324700" y="4276100"/>
            <a:ext cx="2021400" cy="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p50"/>
          <p:cNvCxnSpPr/>
          <p:nvPr/>
        </p:nvCxnSpPr>
        <p:spPr>
          <a:xfrm>
            <a:off x="3107850" y="1917988"/>
            <a:ext cx="0" cy="2405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50"/>
          <p:cNvCxnSpPr>
            <a:endCxn id="699" idx="0"/>
          </p:cNvCxnSpPr>
          <p:nvPr/>
        </p:nvCxnSpPr>
        <p:spPr>
          <a:xfrm>
            <a:off x="5241425" y="1947700"/>
            <a:ext cx="47700" cy="248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50"/>
          <p:cNvCxnSpPr>
            <a:endCxn id="700" idx="0"/>
          </p:cNvCxnSpPr>
          <p:nvPr/>
        </p:nvCxnSpPr>
        <p:spPr>
          <a:xfrm>
            <a:off x="7445275" y="1872688"/>
            <a:ext cx="24000" cy="2555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50"/>
          <p:cNvSpPr/>
          <p:nvPr/>
        </p:nvSpPr>
        <p:spPr>
          <a:xfrm>
            <a:off x="7381675" y="2810750"/>
            <a:ext cx="157800" cy="1519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0"/>
          <p:cNvSpPr txBox="1"/>
          <p:nvPr/>
        </p:nvSpPr>
        <p:spPr>
          <a:xfrm>
            <a:off x="6525187" y="3011850"/>
            <a:ext cx="1467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Is JWT signature valid?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4" name="Google Shape;724;p50"/>
          <p:cNvSpPr txBox="1"/>
          <p:nvPr/>
        </p:nvSpPr>
        <p:spPr>
          <a:xfrm>
            <a:off x="6725325" y="3404675"/>
            <a:ext cx="162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Has the JWT expired? (iat+exp)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50"/>
          <p:cNvSpPr txBox="1"/>
          <p:nvPr/>
        </p:nvSpPr>
        <p:spPr>
          <a:xfrm>
            <a:off x="7252625" y="3763563"/>
            <a:ext cx="125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User authorized?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p50"/>
          <p:cNvSpPr/>
          <p:nvPr/>
        </p:nvSpPr>
        <p:spPr>
          <a:xfrm>
            <a:off x="3056338" y="2369450"/>
            <a:ext cx="123300" cy="507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5219000" y="2838226"/>
            <a:ext cx="123300" cy="369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5214925" y="3960825"/>
            <a:ext cx="123300" cy="40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1838" y="3982501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0"/>
          <p:cNvSpPr txBox="1"/>
          <p:nvPr/>
        </p:nvSpPr>
        <p:spPr>
          <a:xfrm>
            <a:off x="5615351" y="3875900"/>
            <a:ext cx="13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Authorized: Perform a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tion and 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1" name="Google Shape;731;p50"/>
          <p:cNvCxnSpPr>
            <a:stCxn id="728" idx="2"/>
            <a:endCxn id="732" idx="3"/>
          </p:cNvCxnSpPr>
          <p:nvPr/>
        </p:nvCxnSpPr>
        <p:spPr>
          <a:xfrm rot="10800000">
            <a:off x="1123075" y="4340025"/>
            <a:ext cx="4153500" cy="210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33" name="Google Shape;733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69600" y="4097563"/>
            <a:ext cx="209623" cy="2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5300" y="4260975"/>
            <a:ext cx="157800" cy="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0"/>
          <p:cNvSpPr txBox="1"/>
          <p:nvPr/>
        </p:nvSpPr>
        <p:spPr>
          <a:xfrm>
            <a:off x="2531050" y="40561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5" name="Google Shape;735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20">
            <a:off x="7475989" y="3237716"/>
            <a:ext cx="213072" cy="21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32347" y="3604471"/>
            <a:ext cx="247584" cy="24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40422" y="3961171"/>
            <a:ext cx="247584" cy="24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45" name="Google Shape;745;p51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46" name="Google Shape;746;p5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51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8" name="Google Shape;748;p51"/>
          <p:cNvSpPr txBox="1"/>
          <p:nvPr/>
        </p:nvSpPr>
        <p:spPr>
          <a:xfrm>
            <a:off x="635275" y="2660300"/>
            <a:ext cx="4906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Does 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Kubernetes provide an 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OpenID Connect Identity Provider ?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9" name="Google Shape;7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25" y="2145853"/>
            <a:ext cx="843401" cy="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1"/>
          <p:cNvSpPr txBox="1"/>
          <p:nvPr/>
        </p:nvSpPr>
        <p:spPr>
          <a:xfrm>
            <a:off x="635275" y="1737450"/>
            <a:ext cx="769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system entity that creates, maintains, and manages identity information for users and also provides authentication services to relying applications.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1" name="Google Shape;7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338" y="3302313"/>
            <a:ext cx="1301313" cy="1301313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1"/>
          <p:cNvSpPr txBox="1"/>
          <p:nvPr/>
        </p:nvSpPr>
        <p:spPr>
          <a:xfrm rot="-481889">
            <a:off x="5556835" y="3673944"/>
            <a:ext cx="1232489" cy="353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Solution ?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3" name="Google Shape;75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31200" y="3242123"/>
            <a:ext cx="1101900" cy="11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61" name="Google Shape;761;p52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62" name="Google Shape;762;p5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52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4" name="Google Shape;764;p52"/>
          <p:cNvSpPr txBox="1"/>
          <p:nvPr/>
        </p:nvSpPr>
        <p:spPr>
          <a:xfrm>
            <a:off x="4135650" y="1653225"/>
            <a:ext cx="8727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We can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5" name="Google Shape;765;p52"/>
          <p:cNvCxnSpPr>
            <a:stCxn id="764" idx="2"/>
          </p:cNvCxnSpPr>
          <p:nvPr/>
        </p:nvCxnSpPr>
        <p:spPr>
          <a:xfrm>
            <a:off x="4572000" y="2007225"/>
            <a:ext cx="35700" cy="2631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52"/>
          <p:cNvSpPr txBox="1"/>
          <p:nvPr/>
        </p:nvSpPr>
        <p:spPr>
          <a:xfrm>
            <a:off x="681075" y="2192175"/>
            <a:ext cx="37533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Use an existing public OpenID Connect IdP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7" name="Google Shape;767;p52"/>
          <p:cNvSpPr txBox="1"/>
          <p:nvPr/>
        </p:nvSpPr>
        <p:spPr>
          <a:xfrm>
            <a:off x="4745325" y="2192175"/>
            <a:ext cx="26304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2. Run our own 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52"/>
          <p:cNvSpPr txBox="1"/>
          <p:nvPr/>
        </p:nvSpPr>
        <p:spPr>
          <a:xfrm>
            <a:off x="1178725" y="256895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Google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52"/>
          <p:cNvSpPr txBox="1"/>
          <p:nvPr/>
        </p:nvSpPr>
        <p:spPr>
          <a:xfrm>
            <a:off x="1178725" y="28458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52"/>
          <p:cNvSpPr txBox="1"/>
          <p:nvPr/>
        </p:nvSpPr>
        <p:spPr>
          <a:xfrm>
            <a:off x="1178725" y="31152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52"/>
          <p:cNvSpPr txBox="1"/>
          <p:nvPr/>
        </p:nvSpPr>
        <p:spPr>
          <a:xfrm>
            <a:off x="1178725" y="340055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Okta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2" name="Google Shape;772;p52"/>
          <p:cNvSpPr txBox="1"/>
          <p:nvPr/>
        </p:nvSpPr>
        <p:spPr>
          <a:xfrm>
            <a:off x="1178725" y="366148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PayPal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3" name="Google Shape;773;p52"/>
          <p:cNvSpPr txBox="1"/>
          <p:nvPr/>
        </p:nvSpPr>
        <p:spPr>
          <a:xfrm>
            <a:off x="1178725" y="39451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SalesForce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52"/>
          <p:cNvSpPr txBox="1"/>
          <p:nvPr/>
        </p:nvSpPr>
        <p:spPr>
          <a:xfrm>
            <a:off x="1178725" y="423213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PhantAuth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5" name="Google Shape;775;p52"/>
          <p:cNvSpPr txBox="1"/>
          <p:nvPr/>
        </p:nvSpPr>
        <p:spPr>
          <a:xfrm>
            <a:off x="1178725" y="448968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Github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6" name="Google Shape;776;p52"/>
          <p:cNvSpPr txBox="1"/>
          <p:nvPr/>
        </p:nvSpPr>
        <p:spPr>
          <a:xfrm>
            <a:off x="4857525" y="25461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7" name="Google Shape;777;p52"/>
          <p:cNvSpPr txBox="1"/>
          <p:nvPr/>
        </p:nvSpPr>
        <p:spPr>
          <a:xfrm>
            <a:off x="4857525" y="28057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8" name="Google Shape;778;p52"/>
          <p:cNvSpPr txBox="1"/>
          <p:nvPr/>
        </p:nvSpPr>
        <p:spPr>
          <a:xfrm>
            <a:off x="4857525" y="3115225"/>
            <a:ext cx="42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CloudFoundry User Account and Authentication 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9" name="Google Shape;779;p52"/>
          <p:cNvSpPr txBox="1"/>
          <p:nvPr/>
        </p:nvSpPr>
        <p:spPr>
          <a:xfrm>
            <a:off x="4857525" y="3419275"/>
            <a:ext cx="30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Tremolo Security's OpenUnison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87" name="Google Shape;787;p53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88" name="Google Shape;788;p5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" name="Google Shape;789;p53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0" name="Google Shape;790;p53"/>
          <p:cNvCxnSpPr>
            <a:stCxn id="791" idx="2"/>
          </p:cNvCxnSpPr>
          <p:nvPr/>
        </p:nvCxnSpPr>
        <p:spPr>
          <a:xfrm>
            <a:off x="4572000" y="2007225"/>
            <a:ext cx="35700" cy="2631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2" name="Google Shape;792;p53"/>
          <p:cNvSpPr txBox="1"/>
          <p:nvPr/>
        </p:nvSpPr>
        <p:spPr>
          <a:xfrm>
            <a:off x="1454125" y="1653225"/>
            <a:ext cx="941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3" name="Google Shape;793;p53"/>
          <p:cNvSpPr txBox="1"/>
          <p:nvPr/>
        </p:nvSpPr>
        <p:spPr>
          <a:xfrm>
            <a:off x="6551700" y="1653225"/>
            <a:ext cx="6774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4" name="Google Shape;794;p53"/>
          <p:cNvSpPr txBox="1"/>
          <p:nvPr/>
        </p:nvSpPr>
        <p:spPr>
          <a:xfrm>
            <a:off x="4995300" y="21474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Simple and easy to set up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5" name="Google Shape;795;p53"/>
          <p:cNvSpPr txBox="1"/>
          <p:nvPr/>
        </p:nvSpPr>
        <p:spPr>
          <a:xfrm>
            <a:off x="547650" y="2147475"/>
            <a:ext cx="392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Complex to operate since it needs standalone database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53"/>
          <p:cNvSpPr txBox="1"/>
          <p:nvPr/>
        </p:nvSpPr>
        <p:spPr>
          <a:xfrm>
            <a:off x="547650" y="2728500"/>
            <a:ext cx="15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b="1"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Scenario: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7" name="Google Shape;797;p53"/>
          <p:cNvSpPr txBox="1"/>
          <p:nvPr/>
        </p:nvSpPr>
        <p:spPr>
          <a:xfrm>
            <a:off x="4995300" y="2728500"/>
            <a:ext cx="15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b="1"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Scenario: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8" name="Google Shape;7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00" y="2728500"/>
            <a:ext cx="354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00" y="2728500"/>
            <a:ext cx="354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75" y="3353149"/>
            <a:ext cx="592800" cy="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577" y="3413414"/>
            <a:ext cx="713975" cy="4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53"/>
          <p:cNvSpPr/>
          <p:nvPr/>
        </p:nvSpPr>
        <p:spPr>
          <a:xfrm>
            <a:off x="5358325" y="3992775"/>
            <a:ext cx="642000" cy="6408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IdP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03" name="Google Shape;803;p53"/>
          <p:cNvCxnSpPr>
            <a:stCxn id="802" idx="1"/>
          </p:cNvCxnSpPr>
          <p:nvPr/>
        </p:nvCxnSpPr>
        <p:spPr>
          <a:xfrm rot="10800000">
            <a:off x="5339844" y="3826218"/>
            <a:ext cx="11250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53"/>
          <p:cNvCxnSpPr>
            <a:stCxn id="802" idx="7"/>
            <a:endCxn id="801" idx="2"/>
          </p:cNvCxnSpPr>
          <p:nvPr/>
        </p:nvCxnSpPr>
        <p:spPr>
          <a:xfrm flipH="1" rot="10800000">
            <a:off x="5906306" y="3857118"/>
            <a:ext cx="93300" cy="2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5" name="Google Shape;805;p53"/>
          <p:cNvSpPr/>
          <p:nvPr/>
        </p:nvSpPr>
        <p:spPr>
          <a:xfrm>
            <a:off x="8212750" y="3650975"/>
            <a:ext cx="283200" cy="229500"/>
          </a:xfrm>
          <a:prstGeom prst="cube">
            <a:avLst>
              <a:gd fmla="val 25000" name="adj"/>
            </a:avLst>
          </a:prstGeom>
          <a:noFill/>
          <a:ln cap="flat" cmpd="sng" w="9525">
            <a:solidFill>
              <a:srgbClr val="337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/>
          <p:nvPr/>
        </p:nvSpPr>
        <p:spPr>
          <a:xfrm>
            <a:off x="8275975" y="4290600"/>
            <a:ext cx="283200" cy="229500"/>
          </a:xfrm>
          <a:prstGeom prst="cube">
            <a:avLst>
              <a:gd fmla="val 25000" name="adj"/>
            </a:avLst>
          </a:prstGeom>
          <a:noFill/>
          <a:ln cap="flat" cmpd="sng" w="9525">
            <a:solidFill>
              <a:srgbClr val="337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6285975" y="3574425"/>
            <a:ext cx="265800" cy="95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8" name="Google Shape;808;p53"/>
          <p:cNvCxnSpPr/>
          <p:nvPr/>
        </p:nvCxnSpPr>
        <p:spPr>
          <a:xfrm flipH="1" rot="10800000">
            <a:off x="6666650" y="3964625"/>
            <a:ext cx="1416000" cy="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9" name="Google Shape;809;p53"/>
          <p:cNvCxnSpPr/>
          <p:nvPr/>
        </p:nvCxnSpPr>
        <p:spPr>
          <a:xfrm flipH="1">
            <a:off x="6658988" y="4374338"/>
            <a:ext cx="1431300" cy="15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53"/>
          <p:cNvSpPr txBox="1"/>
          <p:nvPr/>
        </p:nvSpPr>
        <p:spPr>
          <a:xfrm>
            <a:off x="6750961" y="3996375"/>
            <a:ext cx="124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OIDC interface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53"/>
          <p:cNvSpPr txBox="1"/>
          <p:nvPr/>
        </p:nvSpPr>
        <p:spPr>
          <a:xfrm>
            <a:off x="6792463" y="3574425"/>
            <a:ext cx="1179600" cy="143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2" name="Google Shape;812;p53"/>
          <p:cNvSpPr/>
          <p:nvPr/>
        </p:nvSpPr>
        <p:spPr>
          <a:xfrm>
            <a:off x="684650" y="3636475"/>
            <a:ext cx="976200" cy="9561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Existing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IdP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3" name="Google Shape;81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0350" y="3579759"/>
            <a:ext cx="379706" cy="3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3"/>
          <p:cNvSpPr/>
          <p:nvPr/>
        </p:nvSpPr>
        <p:spPr>
          <a:xfrm>
            <a:off x="1936475" y="3895900"/>
            <a:ext cx="265800" cy="2295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8700" y="3650975"/>
            <a:ext cx="881774" cy="88177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3"/>
          <p:cNvSpPr/>
          <p:nvPr/>
        </p:nvSpPr>
        <p:spPr>
          <a:xfrm>
            <a:off x="3308925" y="3977113"/>
            <a:ext cx="315900" cy="229500"/>
          </a:xfrm>
          <a:prstGeom prst="mathEqual">
            <a:avLst>
              <a:gd fmla="val 23520" name="adj1"/>
              <a:gd fmla="val 1176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3"/>
          <p:cNvSpPr txBox="1"/>
          <p:nvPr/>
        </p:nvSpPr>
        <p:spPr>
          <a:xfrm>
            <a:off x="3683275" y="3914863"/>
            <a:ext cx="112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8" name="Google Shape;818;p53"/>
          <p:cNvSpPr txBox="1"/>
          <p:nvPr/>
        </p:nvSpPr>
        <p:spPr>
          <a:xfrm>
            <a:off x="1943725" y="4473200"/>
            <a:ext cx="170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Poppins"/>
                <a:ea typeface="Poppins"/>
                <a:cs typeface="Poppins"/>
                <a:sym typeface="Poppins"/>
              </a:rPr>
              <a:t>Automated Programming</a:t>
            </a:r>
            <a:endParaRPr i="1"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4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826" name="Google Shape;826;p54"/>
          <p:cNvSpPr txBox="1"/>
          <p:nvPr>
            <p:ph type="title"/>
          </p:nvPr>
        </p:nvSpPr>
        <p:spPr>
          <a:xfrm>
            <a:off x="1248250" y="622600"/>
            <a:ext cx="77949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Comparison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27" name="Google Shape;827;p54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8" name="Google Shape;828;p54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54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30" name="Google Shape;830;p54"/>
          <p:cNvGraphicFramePr/>
          <p:nvPr/>
        </p:nvGraphicFramePr>
        <p:xfrm>
          <a:off x="411350" y="140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{09955B8C-A614-47B6-B178-7A338C4DC755}</a:tableStyleId>
              </a:tblPr>
              <a:tblGrid>
                <a:gridCol w="914750"/>
                <a:gridCol w="1149750"/>
                <a:gridCol w="1839400"/>
                <a:gridCol w="1301300"/>
                <a:gridCol w="1301300"/>
                <a:gridCol w="18848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Kerberos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Lightweight Directory Access Protocol | LDAP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OAuth2.0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7323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Security Assertion Markup Language | SAML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OIDC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100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Function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ids in network authentication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for determining any individuals, organizations, and other devices during a network regardless of being on public or corporate internet. 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 is practiced as Directories-as-a-Service and is the grounds for Microsoft building Activity Directory. 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Authorization framework that grants limited access to the user on its account through an HTTP service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XML-based authentication data format which provides authorization between identity provider(Google, AWS, Microsoft Active Directory or Azure) and service provider(Salesforce and other CRM solutions).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Authentication protocol</a:t>
                      </a:r>
                      <a:r>
                        <a:rPr b="1"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that has API-centered architecture that uses JSON tokens (ID token) and is currently supported by many popular web services, including Google, Paypal, Microsoft and Amazon.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Pros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Supports many OS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Authentication key is shared much efficiently than public sharing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A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utomated protocol which makes it modernize easily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 Supports existing technologies and allows multiple directories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Simple protocol and is easy to implement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Provides server-side authorization of code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Reduced the administrative costs for the end-users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Provides SSO for authenticating across service providers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Fast and easy implementation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Lightweight and more performance-friendly than SAML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Provides a frictionless user experience for mobile and single-page web applications.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Cons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Used only to authenticate clients and services used by them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Vulnerable  to soft or weak passwords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Directory servers are required to be LDAP obedient for deployment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No 2FA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Not scalable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Vulnerable to manage different sets of code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D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ependent on the identity provide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Still new and evolving and lacks some high-security features that are needed by certain sectors, such as the banking industry.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838" name="Google Shape;838;p55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Demo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39" name="Google Shape;839;p5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0" name="Google Shape;840;p55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1" name="Google Shape;8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49" y="1688525"/>
            <a:ext cx="4601300" cy="28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esources</a:t>
            </a:r>
            <a:endParaRPr/>
          </a:p>
        </p:txBody>
      </p:sp>
      <p:sp>
        <p:nvSpPr>
          <p:cNvPr id="847" name="Google Shape;847;p56"/>
          <p:cNvSpPr txBox="1"/>
          <p:nvPr>
            <p:ph idx="4294967295" type="body"/>
          </p:nvPr>
        </p:nvSpPr>
        <p:spPr>
          <a:xfrm>
            <a:off x="720000" y="1090375"/>
            <a:ext cx="7717500" cy="290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https://kubernetes.io/docs/reference/access-authn-authz/authentication/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https://www.tremolosecurity.com/post/kubernetes-dont-use-certificates-for-authentication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https://cloudinfrastructureservices.co.uk/oauth2-vs-openid-whats-the-difference/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https://sysdig.com/learn-cloud-native/kubernetes-security/kubernetes-rbac/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https://www.geeksforgeeks.org/types-of-authentication-protocols/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https://www.strongdm.com/blog/oidc-vs-saml#:~:text=OIDC%3A%20What's%20the%20Difference%3F,to%20obtain%20the%20security%20token</a:t>
            </a:r>
            <a:r>
              <a:rPr lang="en" sz="1100"/>
              <a:t>.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https://www.varonis.com/blog/what-is-oauth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https://dinika-15.medium.com/identity-federation-a-brief-introduction-f2f823f8795a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https://en.wikipedia.org/wiki/Identity_provider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https://metal-k8s.readthedocs.io/en/latest/developer/architecture/authentication.html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https://medium.com/@sct10876/keycloak-vs-dex-71f7fab29919</a:t>
            </a:r>
            <a:endParaRPr sz="11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6"/>
          <p:cNvSpPr/>
          <p:nvPr/>
        </p:nvSpPr>
        <p:spPr>
          <a:xfrm>
            <a:off x="7475850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6"/>
          <p:cNvSpPr/>
          <p:nvPr/>
        </p:nvSpPr>
        <p:spPr>
          <a:xfrm>
            <a:off x="6615650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7"/>
          <p:cNvSpPr/>
          <p:nvPr/>
        </p:nvSpPr>
        <p:spPr>
          <a:xfrm>
            <a:off x="5832350" y="862525"/>
            <a:ext cx="1745127" cy="2895619"/>
          </a:xfrm>
          <a:custGeom>
            <a:rect b="b" l="l" r="r" t="t"/>
            <a:pathLst>
              <a:path extrusionOk="0" h="35022" w="17513">
                <a:moveTo>
                  <a:pt x="13937" y="1"/>
                </a:moveTo>
                <a:lnTo>
                  <a:pt x="3573" y="1"/>
                </a:lnTo>
                <a:cubicBezTo>
                  <a:pt x="1609" y="1"/>
                  <a:pt x="1" y="1607"/>
                  <a:pt x="1" y="3573"/>
                </a:cubicBezTo>
                <a:lnTo>
                  <a:pt x="1" y="31446"/>
                </a:lnTo>
                <a:cubicBezTo>
                  <a:pt x="1" y="33413"/>
                  <a:pt x="1609" y="35021"/>
                  <a:pt x="3573" y="35021"/>
                </a:cubicBezTo>
                <a:lnTo>
                  <a:pt x="13937" y="35021"/>
                </a:lnTo>
                <a:cubicBezTo>
                  <a:pt x="15904" y="35021"/>
                  <a:pt x="17512" y="33413"/>
                  <a:pt x="17512" y="31446"/>
                </a:cubicBezTo>
                <a:lnTo>
                  <a:pt x="17512" y="3573"/>
                </a:lnTo>
                <a:cubicBezTo>
                  <a:pt x="17512" y="1607"/>
                  <a:pt x="15904" y="1"/>
                  <a:pt x="13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7"/>
          <p:cNvSpPr/>
          <p:nvPr/>
        </p:nvSpPr>
        <p:spPr>
          <a:xfrm>
            <a:off x="6454672" y="1169791"/>
            <a:ext cx="537247" cy="48385"/>
          </a:xfrm>
          <a:custGeom>
            <a:rect b="b" l="l" r="r" t="t"/>
            <a:pathLst>
              <a:path extrusionOk="0" h="666" w="7395">
                <a:moveTo>
                  <a:pt x="7062" y="665"/>
                </a:moveTo>
                <a:lnTo>
                  <a:pt x="333" y="665"/>
                </a:lnTo>
                <a:cubicBezTo>
                  <a:pt x="149" y="665"/>
                  <a:pt x="1" y="517"/>
                  <a:pt x="1" y="333"/>
                </a:cubicBezTo>
                <a:lnTo>
                  <a:pt x="1" y="333"/>
                </a:lnTo>
                <a:cubicBezTo>
                  <a:pt x="1" y="149"/>
                  <a:pt x="149" y="1"/>
                  <a:pt x="333" y="1"/>
                </a:cubicBezTo>
                <a:lnTo>
                  <a:pt x="7062" y="1"/>
                </a:lnTo>
                <a:cubicBezTo>
                  <a:pt x="7246" y="1"/>
                  <a:pt x="7394" y="149"/>
                  <a:pt x="7394" y="333"/>
                </a:cubicBezTo>
                <a:lnTo>
                  <a:pt x="7394" y="333"/>
                </a:lnTo>
                <a:cubicBezTo>
                  <a:pt x="7394" y="517"/>
                  <a:pt x="7244" y="665"/>
                  <a:pt x="7062" y="6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7"/>
          <p:cNvSpPr/>
          <p:nvPr/>
        </p:nvSpPr>
        <p:spPr>
          <a:xfrm>
            <a:off x="6597508" y="3467999"/>
            <a:ext cx="214826" cy="214681"/>
          </a:xfrm>
          <a:custGeom>
            <a:rect b="b" l="l" r="r" t="t"/>
            <a:pathLst>
              <a:path extrusionOk="0" h="2955" w="2957">
                <a:moveTo>
                  <a:pt x="1535" y="1"/>
                </a:moveTo>
                <a:cubicBezTo>
                  <a:pt x="959" y="1"/>
                  <a:pt x="440" y="347"/>
                  <a:pt x="220" y="878"/>
                </a:cubicBezTo>
                <a:cubicBezTo>
                  <a:pt x="1" y="1408"/>
                  <a:pt x="122" y="2020"/>
                  <a:pt x="529" y="2426"/>
                </a:cubicBezTo>
                <a:cubicBezTo>
                  <a:pt x="935" y="2833"/>
                  <a:pt x="1547" y="2955"/>
                  <a:pt x="2077" y="2735"/>
                </a:cubicBezTo>
                <a:cubicBezTo>
                  <a:pt x="2610" y="2515"/>
                  <a:pt x="2957" y="1996"/>
                  <a:pt x="2957" y="1423"/>
                </a:cubicBezTo>
                <a:cubicBezTo>
                  <a:pt x="2957" y="637"/>
                  <a:pt x="2318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7"/>
          <p:cNvSpPr txBox="1"/>
          <p:nvPr>
            <p:ph type="title"/>
          </p:nvPr>
        </p:nvSpPr>
        <p:spPr>
          <a:xfrm>
            <a:off x="1949025" y="1572175"/>
            <a:ext cx="328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of gesture</a:t>
            </a:r>
            <a:endParaRPr/>
          </a:p>
        </p:txBody>
      </p:sp>
      <p:sp>
        <p:nvSpPr>
          <p:cNvPr id="858" name="Google Shape;858;p57"/>
          <p:cNvSpPr txBox="1"/>
          <p:nvPr>
            <p:ph idx="1" type="subTitle"/>
          </p:nvPr>
        </p:nvSpPr>
        <p:spPr>
          <a:xfrm>
            <a:off x="1949025" y="2557925"/>
            <a:ext cx="28578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Thank you for your attention and patience</a:t>
            </a:r>
            <a:endParaRPr/>
          </a:p>
        </p:txBody>
      </p:sp>
      <p:cxnSp>
        <p:nvCxnSpPr>
          <p:cNvPr id="859" name="Google Shape;859;p57"/>
          <p:cNvCxnSpPr/>
          <p:nvPr/>
        </p:nvCxnSpPr>
        <p:spPr>
          <a:xfrm>
            <a:off x="2071500" y="2198650"/>
            <a:ext cx="844500" cy="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57"/>
          <p:cNvSpPr/>
          <p:nvPr/>
        </p:nvSpPr>
        <p:spPr>
          <a:xfrm>
            <a:off x="7872150" y="3566863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7"/>
          <p:cNvSpPr/>
          <p:nvPr/>
        </p:nvSpPr>
        <p:spPr>
          <a:xfrm>
            <a:off x="-777475" y="-14621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7"/>
          <p:cNvSpPr/>
          <p:nvPr/>
        </p:nvSpPr>
        <p:spPr>
          <a:xfrm>
            <a:off x="-308275" y="9151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78039" y="1572173"/>
            <a:ext cx="1452224" cy="1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3217950" y="1256625"/>
            <a:ext cx="4104600" cy="5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257" name="Google Shape;257;p32"/>
          <p:cNvSpPr txBox="1"/>
          <p:nvPr/>
        </p:nvSpPr>
        <p:spPr>
          <a:xfrm>
            <a:off x="3184325" y="517725"/>
            <a:ext cx="79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2787450" y="479612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1186825" y="2008750"/>
            <a:ext cx="781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What are the most important differences between different ingress controllers?</a:t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(Compared implementations: Nginx, Traefik, HAProxy)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1324525" y="2866975"/>
            <a:ext cx="75396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     </a:t>
            </a: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How can the kubernetes API be secured?</a:t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How can users be authenticated and authorized in kubernetes and how do these methods compare against each other?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Which methods exist to integrate identity providers into kubernetes and for which scenarios they are most suitable?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61" name="Google Shape;261;p32"/>
          <p:cNvCxnSpPr/>
          <p:nvPr/>
        </p:nvCxnSpPr>
        <p:spPr>
          <a:xfrm>
            <a:off x="3378225" y="11430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Comparison of ingress controllers</a:t>
            </a:r>
            <a:endParaRPr sz="3000"/>
          </a:p>
        </p:txBody>
      </p:sp>
      <p:sp>
        <p:nvSpPr>
          <p:cNvPr id="267" name="Google Shape;267;p33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sp>
        <p:nvSpPr>
          <p:cNvPr id="268" name="Google Shape;268;p33"/>
          <p:cNvSpPr/>
          <p:nvPr/>
        </p:nvSpPr>
        <p:spPr>
          <a:xfrm>
            <a:off x="5334450" y="387332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-1607075" y="3956000"/>
            <a:ext cx="2267700" cy="2442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41825" y="4162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33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3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825" y="440775"/>
            <a:ext cx="3631176" cy="363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/>
        </p:nvSpPr>
        <p:spPr>
          <a:xfrm>
            <a:off x="5365663" y="12368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/>
          <p:nvPr/>
        </p:nvSpPr>
        <p:spPr>
          <a:xfrm>
            <a:off x="-527650" y="46389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285" name="Google Shape;285;p34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4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4475525" y="1886207"/>
            <a:ext cx="46296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Operates at the application layer and currently only supports HTTP and HTTPS.</a:t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All requests are sent to single external IP, which is accessible from outside the cluster</a:t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Ingress matches URLs to services</a:t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Kubernetes resource IngressClass can define different implementations that can be used in parallel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0" y="1998802"/>
            <a:ext cx="3810853" cy="19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</a:t>
            </a:r>
            <a:r>
              <a:rPr lang="en" sz="3000"/>
              <a:t> </a:t>
            </a:r>
            <a:r>
              <a:rPr lang="en" sz="3000"/>
              <a:t>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Types &amp; 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/>
          <p:nvPr/>
        </p:nvSpPr>
        <p:spPr>
          <a:xfrm>
            <a:off x="-661800" y="46248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298" name="Google Shape;298;p35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5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1792650" y="2498000"/>
            <a:ext cx="1342200" cy="3540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Types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1" name="Google Shape;301;p35"/>
          <p:cNvCxnSpPr/>
          <p:nvPr/>
        </p:nvCxnSpPr>
        <p:spPr>
          <a:xfrm>
            <a:off x="3134850" y="2690450"/>
            <a:ext cx="555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5"/>
          <p:cNvSpPr/>
          <p:nvPr/>
        </p:nvSpPr>
        <p:spPr>
          <a:xfrm>
            <a:off x="3686513" y="1882350"/>
            <a:ext cx="56100" cy="1770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 txBox="1"/>
          <p:nvPr/>
        </p:nvSpPr>
        <p:spPr>
          <a:xfrm>
            <a:off x="4048350" y="1748850"/>
            <a:ext cx="19065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Cloud-based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4048350" y="3426100"/>
            <a:ext cx="1906500" cy="3540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 Self-hosted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4108675" y="2114950"/>
            <a:ext cx="322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(configures API Gateway of the cloud)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4124550" y="3780100"/>
            <a:ext cx="322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(hosted as pods inside kubernetes)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Types </a:t>
            </a:r>
            <a:r>
              <a:rPr lang="en" sz="2400">
                <a:solidFill>
                  <a:schemeClr val="dk2"/>
                </a:solidFill>
              </a:rPr>
              <a:t>&amp; 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36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-584500" y="45546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16" name="Google Shape;316;p36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36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18" name="Google Shape;318;p36"/>
          <p:cNvGraphicFramePr/>
          <p:nvPr/>
        </p:nvGraphicFramePr>
        <p:xfrm>
          <a:off x="952500" y="14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{09955B8C-A614-47B6-B178-7A338C4DC755}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Ingress</a:t>
                      </a: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HAProxy (by jcmoraisjr)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Based on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haproxy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Supported protocols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1/2 = tcp 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3 = udp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TLS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1/2 = tcp 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3 = udp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TLS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1/2 = tcp 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3 = udp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TLS</a:t>
                      </a: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Traffic routing capabilities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Params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Params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Authentication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Preference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37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-611975" y="4638950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28" name="Google Shape;328;p37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7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425" y="2487413"/>
            <a:ext cx="541025" cy="5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/>
          <p:nvPr/>
        </p:nvSpPr>
        <p:spPr>
          <a:xfrm>
            <a:off x="5851000" y="2438263"/>
            <a:ext cx="2487450" cy="843200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Built-in Lets Encrypt and supports automatic certificate renewal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1396050" y="2487438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Automatically enables HTTP2 and is better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3" name="Google Shape;333;p37"/>
          <p:cNvCxnSpPr/>
          <p:nvPr/>
        </p:nvCxnSpPr>
        <p:spPr>
          <a:xfrm>
            <a:off x="4644600" y="22555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7"/>
          <p:cNvSpPr/>
          <p:nvPr/>
        </p:nvSpPr>
        <p:spPr>
          <a:xfrm>
            <a:off x="3623525" y="3351750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High performance and stability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3401927" y="1424263"/>
            <a:ext cx="2487450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Best TLS termination and header-based routing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6" name="Google Shape;336;p37"/>
          <p:cNvCxnSpPr/>
          <p:nvPr/>
        </p:nvCxnSpPr>
        <p:spPr>
          <a:xfrm>
            <a:off x="4644875" y="30987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7"/>
          <p:cNvCxnSpPr/>
          <p:nvPr/>
        </p:nvCxnSpPr>
        <p:spPr>
          <a:xfrm flipH="1" rot="10800000">
            <a:off x="3822500" y="27242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7"/>
          <p:cNvCxnSpPr/>
          <p:nvPr/>
        </p:nvCxnSpPr>
        <p:spPr>
          <a:xfrm flipH="1" rot="10800000">
            <a:off x="5190500" y="27242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44" name="Google Shape;344;p38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sp>
        <p:nvSpPr>
          <p:cNvPr id="345" name="Google Shape;345;p38"/>
          <p:cNvSpPr/>
          <p:nvPr/>
        </p:nvSpPr>
        <p:spPr>
          <a:xfrm>
            <a:off x="5027625" y="411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-1607075" y="3991125"/>
            <a:ext cx="2450400" cy="2407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"/>
          <p:cNvSpPr/>
          <p:nvPr/>
        </p:nvSpPr>
        <p:spPr>
          <a:xfrm>
            <a:off x="-154925" y="4421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38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8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100" y="666302"/>
            <a:ext cx="3810900" cy="38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/>
          <p:nvPr/>
        </p:nvSpPr>
        <p:spPr>
          <a:xfrm>
            <a:off x="8955388" y="22818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